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Montserrat" panose="00000500000000000000" pitchFamily="2" charset="0"/>
      <p:regular r:id="rId40"/>
      <p:bold r:id="rId41"/>
      <p:italic r:id="rId42"/>
      <p:boldItalic r:id="rId43"/>
    </p:embeddedFont>
    <p:embeddedFont>
      <p:font typeface="Oswald" panose="00000500000000000000" pitchFamily="2" charset="0"/>
      <p:regular r:id="rId44"/>
      <p:bold r:id="rId45"/>
    </p:embeddedFont>
    <p:embeddedFont>
      <p:font typeface="Playfair Display" panose="00000500000000000000" pitchFamily="2"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f7e58bcba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f7e58bcba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f7e58bcba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f7e58bcba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df7e58bcb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df7e58bcb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f7e58bcba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f7e58bcb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f7e58bcba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df7e58bcb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f7e58bcba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f7e58bcba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f7e58bcba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df7e58bcba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df7e58bcba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df7e58bcba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f7e58bcba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df7e58bcba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f7e58bcba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f7e58bcba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fdaaa5e57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fdaaa5e57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df7e58bcba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f7e58bcba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f7e58bcba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f7e58bcb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f7e58bcba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df7e58bcba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f7e58bcba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f7e58bcba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f7e58bcba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f7e58bcb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f7e58bcba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df7e58bcb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f7e58bcba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f7e58bcba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f7e58bcba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df7e58bcba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dfdaaa5e57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dfdaaa5e5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df7e58bcba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df7e58bcba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df7e58bcb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df7e58bcb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f7e58bcba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f7e58bcba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fdaaa5e5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dfdaaa5e5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dfdaaa5e5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dfdaaa5e5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daaa5e5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daaa5e5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fdaaa5e57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fdaaa5e5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fdaaa5e5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dfdaaa5e5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fdaaa5e57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fdaaa5e5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fdaaa5e57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fdaaa5e5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f7e58bcba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f7e58bcba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f7e58bcba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f7e58bcb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f7e58bcba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f7e58bcba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f7e58bcb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f7e58bcb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df7e58bcba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df7e58bcba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f7e58bcba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f7e58bcba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0"/>
              </a:spcBef>
              <a:spcAft>
                <a:spcPts val="0"/>
              </a:spcAft>
              <a:buSzPts val="1400"/>
              <a:buChar char="○"/>
              <a:defRPr>
                <a:highlight>
                  <a:schemeClr val="dk1"/>
                </a:highlight>
              </a:defRPr>
            </a:lvl2pPr>
            <a:lvl3pPr marL="1371600" lvl="2" indent="-317500" algn="ctr">
              <a:spcBef>
                <a:spcPts val="0"/>
              </a:spcBef>
              <a:spcAft>
                <a:spcPts val="0"/>
              </a:spcAft>
              <a:buSzPts val="1400"/>
              <a:buChar char="■"/>
              <a:defRPr>
                <a:highlight>
                  <a:schemeClr val="dk1"/>
                </a:highlight>
              </a:defRPr>
            </a:lvl3pPr>
            <a:lvl4pPr marL="1828800" lvl="3" indent="-317500" algn="ctr">
              <a:spcBef>
                <a:spcPts val="0"/>
              </a:spcBef>
              <a:spcAft>
                <a:spcPts val="0"/>
              </a:spcAft>
              <a:buSzPts val="1400"/>
              <a:buChar char="●"/>
              <a:defRPr>
                <a:highlight>
                  <a:schemeClr val="dk1"/>
                </a:highlight>
              </a:defRPr>
            </a:lvl4pPr>
            <a:lvl5pPr marL="2286000" lvl="4" indent="-317500" algn="ctr">
              <a:spcBef>
                <a:spcPts val="0"/>
              </a:spcBef>
              <a:spcAft>
                <a:spcPts val="0"/>
              </a:spcAft>
              <a:buSzPts val="1400"/>
              <a:buChar char="○"/>
              <a:defRPr>
                <a:highlight>
                  <a:schemeClr val="dk1"/>
                </a:highlight>
              </a:defRPr>
            </a:lvl5pPr>
            <a:lvl6pPr marL="2743200" lvl="5" indent="-317500" algn="ctr">
              <a:spcBef>
                <a:spcPts val="0"/>
              </a:spcBef>
              <a:spcAft>
                <a:spcPts val="0"/>
              </a:spcAft>
              <a:buSzPts val="1400"/>
              <a:buChar char="■"/>
              <a:defRPr>
                <a:highlight>
                  <a:schemeClr val="dk1"/>
                </a:highlight>
              </a:defRPr>
            </a:lvl6pPr>
            <a:lvl7pPr marL="3200400" lvl="6" indent="-317500" algn="ctr">
              <a:spcBef>
                <a:spcPts val="0"/>
              </a:spcBef>
              <a:spcAft>
                <a:spcPts val="0"/>
              </a:spcAft>
              <a:buSzPts val="1400"/>
              <a:buChar char="●"/>
              <a:defRPr>
                <a:highlight>
                  <a:schemeClr val="dk1"/>
                </a:highlight>
              </a:defRPr>
            </a:lvl7pPr>
            <a:lvl8pPr marL="3657600" lvl="7" indent="-317500" algn="ctr">
              <a:spcBef>
                <a:spcPts val="0"/>
              </a:spcBef>
              <a:spcAft>
                <a:spcPts val="0"/>
              </a:spcAft>
              <a:buSzPts val="1400"/>
              <a:buChar char="○"/>
              <a:defRPr>
                <a:highlight>
                  <a:schemeClr val="dk1"/>
                </a:highlight>
              </a:defRPr>
            </a:lvl8pPr>
            <a:lvl9pPr marL="4114800" lvl="8" indent="-317500" algn="ctr">
              <a:spcBef>
                <a:spcPts val="0"/>
              </a:spcBef>
              <a:spcAft>
                <a:spcPts val="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highlight>
                  <a:schemeClr val="lt1"/>
                </a:highlight>
              </a:defRPr>
            </a:lvl1pPr>
            <a:lvl2pPr marL="914400" lvl="1" indent="-317500">
              <a:spcBef>
                <a:spcPts val="0"/>
              </a:spcBef>
              <a:spcAft>
                <a:spcPts val="0"/>
              </a:spcAft>
              <a:buSzPts val="1400"/>
              <a:buChar char="○"/>
              <a:defRPr>
                <a:highlight>
                  <a:schemeClr val="lt1"/>
                </a:highlight>
              </a:defRPr>
            </a:lvl2pPr>
            <a:lvl3pPr marL="1371600" lvl="2" indent="-317500">
              <a:spcBef>
                <a:spcPts val="0"/>
              </a:spcBef>
              <a:spcAft>
                <a:spcPts val="0"/>
              </a:spcAft>
              <a:buSzPts val="1400"/>
              <a:buChar char="■"/>
              <a:defRPr>
                <a:highlight>
                  <a:schemeClr val="lt1"/>
                </a:highlight>
              </a:defRPr>
            </a:lvl3pPr>
            <a:lvl4pPr marL="1828800" lvl="3" indent="-317500">
              <a:spcBef>
                <a:spcPts val="0"/>
              </a:spcBef>
              <a:spcAft>
                <a:spcPts val="0"/>
              </a:spcAft>
              <a:buSzPts val="1400"/>
              <a:buChar char="●"/>
              <a:defRPr>
                <a:highlight>
                  <a:schemeClr val="lt1"/>
                </a:highlight>
              </a:defRPr>
            </a:lvl4pPr>
            <a:lvl5pPr marL="2286000" lvl="4" indent="-317500">
              <a:spcBef>
                <a:spcPts val="0"/>
              </a:spcBef>
              <a:spcAft>
                <a:spcPts val="0"/>
              </a:spcAft>
              <a:buSzPts val="1400"/>
              <a:buChar char="○"/>
              <a:defRPr>
                <a:highlight>
                  <a:schemeClr val="lt1"/>
                </a:highlight>
              </a:defRPr>
            </a:lvl5pPr>
            <a:lvl6pPr marL="2743200" lvl="5" indent="-317500">
              <a:spcBef>
                <a:spcPts val="0"/>
              </a:spcBef>
              <a:spcAft>
                <a:spcPts val="0"/>
              </a:spcAft>
              <a:buSzPts val="1400"/>
              <a:buChar char="■"/>
              <a:defRPr>
                <a:highlight>
                  <a:schemeClr val="lt1"/>
                </a:highlight>
              </a:defRPr>
            </a:lvl6pPr>
            <a:lvl7pPr marL="3200400" lvl="6" indent="-317500">
              <a:spcBef>
                <a:spcPts val="0"/>
              </a:spcBef>
              <a:spcAft>
                <a:spcPts val="0"/>
              </a:spcAft>
              <a:buSzPts val="1400"/>
              <a:buChar char="●"/>
              <a:defRPr>
                <a:highlight>
                  <a:schemeClr val="lt1"/>
                </a:highlight>
              </a:defRPr>
            </a:lvl7pPr>
            <a:lvl8pPr marL="3657600" lvl="7" indent="-317500">
              <a:spcBef>
                <a:spcPts val="0"/>
              </a:spcBef>
              <a:spcAft>
                <a:spcPts val="0"/>
              </a:spcAft>
              <a:buSzPts val="1400"/>
              <a:buChar char="○"/>
              <a:defRPr>
                <a:highlight>
                  <a:schemeClr val="lt1"/>
                </a:highlight>
              </a:defRPr>
            </a:lvl8pPr>
            <a:lvl9pPr marL="4114800" lvl="8" indent="-317500">
              <a:spcBef>
                <a:spcPts val="0"/>
              </a:spcBef>
              <a:spcAft>
                <a:spcPts val="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44250" y="1403850"/>
            <a:ext cx="8455500" cy="2146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Social Media Sentiment Analysis</a:t>
            </a:r>
            <a:endParaRPr/>
          </a:p>
        </p:txBody>
      </p:sp>
      <p:sp>
        <p:nvSpPr>
          <p:cNvPr id="60" name="Google Shape;60;p13"/>
          <p:cNvSpPr txBox="1">
            <a:spLocks noGrp="1"/>
          </p:cNvSpPr>
          <p:nvPr>
            <p:ph type="subTitle" idx="1"/>
          </p:nvPr>
        </p:nvSpPr>
        <p:spPr>
          <a:xfrm>
            <a:off x="4541900" y="919950"/>
            <a:ext cx="3501300" cy="483900"/>
          </a:xfrm>
          <a:prstGeom prst="rect">
            <a:avLst/>
          </a:prstGeom>
        </p:spPr>
        <p:txBody>
          <a:bodyPr spcFirstLastPara="1" wrap="square" lIns="91425" tIns="91425" rIns="91425" bIns="91425" anchor="ctr" anchorCtr="0">
            <a:normAutofit/>
          </a:bodyPr>
          <a:lstStyle/>
          <a:p>
            <a:pPr marL="0" lvl="0" indent="0" algn="ctr" rtl="0">
              <a:lnSpc>
                <a:spcPct val="80000"/>
              </a:lnSpc>
              <a:spcBef>
                <a:spcPts val="0"/>
              </a:spcBef>
              <a:spcAft>
                <a:spcPts val="0"/>
              </a:spcAft>
              <a:buSzPts val="1018"/>
              <a:buNone/>
            </a:pPr>
            <a:r>
              <a:rPr lang="en-GB" sz="1220" dirty="0"/>
              <a:t>Delivery #6 - Final Presentation</a:t>
            </a:r>
            <a:endParaRPr sz="12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Feature Extraction - Scatter Plot</a:t>
            </a:r>
            <a:endParaRPr/>
          </a:p>
        </p:txBody>
      </p:sp>
      <p:sp>
        <p:nvSpPr>
          <p:cNvPr id="141" name="Google Shape;141;p22"/>
          <p:cNvSpPr txBox="1">
            <a:spLocks noGrp="1"/>
          </p:cNvSpPr>
          <p:nvPr>
            <p:ph type="body" idx="1"/>
          </p:nvPr>
        </p:nvSpPr>
        <p:spPr>
          <a:xfrm>
            <a:off x="311700" y="1234075"/>
            <a:ext cx="4885800" cy="3334800"/>
          </a:xfrm>
          <a:prstGeom prst="rect">
            <a:avLst/>
          </a:prstGeom>
        </p:spPr>
        <p:txBody>
          <a:bodyPr spcFirstLastPara="1" wrap="square" lIns="91425" tIns="91425" rIns="91425" bIns="91425" anchor="t" anchorCtr="0">
            <a:normAutofit/>
          </a:bodyPr>
          <a:lstStyle/>
          <a:p>
            <a:pPr marL="0" lvl="0" indent="457200" algn="just" rtl="0">
              <a:lnSpc>
                <a:spcPct val="150000"/>
              </a:lnSpc>
              <a:spcBef>
                <a:spcPts val="0"/>
              </a:spcBef>
              <a:spcAft>
                <a:spcPts val="0"/>
              </a:spcAft>
              <a:buClr>
                <a:schemeClr val="dk2"/>
              </a:buClr>
              <a:buSzPts val="1100"/>
              <a:buFont typeface="Arial"/>
              <a:buNone/>
            </a:pPr>
            <a:r>
              <a:rPr lang="en-GB" sz="1200">
                <a:latin typeface="Roboto"/>
                <a:ea typeface="Roboto"/>
                <a:cs typeface="Roboto"/>
                <a:sym typeface="Roboto"/>
              </a:rPr>
              <a:t>We used feature extraction methods, bag-of-words, and word embedding. Bag of words with TF-IDF is a common and simple way of feature extraction. Bag-of-Words is a representation model of text data and TF-IDF is a calculation method to score the importance of words in a document.</a:t>
            </a:r>
            <a:endParaRPr sz="1200">
              <a:latin typeface="Roboto"/>
              <a:ea typeface="Roboto"/>
              <a:cs typeface="Roboto"/>
              <a:sym typeface="Roboto"/>
            </a:endParaRPr>
          </a:p>
          <a:p>
            <a:pPr marL="0" lvl="0" indent="0" algn="just" rtl="0">
              <a:lnSpc>
                <a:spcPct val="150000"/>
              </a:lnSpc>
              <a:spcBef>
                <a:spcPts val="0"/>
              </a:spcBef>
              <a:spcAft>
                <a:spcPts val="0"/>
              </a:spcAft>
              <a:buClr>
                <a:schemeClr val="dk2"/>
              </a:buClr>
              <a:buSzPts val="1100"/>
              <a:buFont typeface="Arial"/>
              <a:buNone/>
            </a:pPr>
            <a:r>
              <a:rPr lang="en-GB" sz="1200">
                <a:latin typeface="Roboto"/>
                <a:ea typeface="Roboto"/>
                <a:cs typeface="Roboto"/>
                <a:sym typeface="Roboto"/>
              </a:rPr>
              <a:t>	After applying bag-of-words with TF-IDF, we create the scatter plot according to these results. </a:t>
            </a:r>
            <a:endParaRPr sz="1200">
              <a:latin typeface="Roboto"/>
              <a:ea typeface="Roboto"/>
              <a:cs typeface="Roboto"/>
              <a:sym typeface="Roboto"/>
            </a:endParaRPr>
          </a:p>
        </p:txBody>
      </p:sp>
      <p:pic>
        <p:nvPicPr>
          <p:cNvPr id="142" name="Google Shape;142;p22"/>
          <p:cNvPicPr preferRelativeResize="0"/>
          <p:nvPr/>
        </p:nvPicPr>
        <p:blipFill>
          <a:blip r:embed="rId3">
            <a:alphaModFix/>
          </a:blip>
          <a:stretch>
            <a:fillRect/>
          </a:stretch>
        </p:blipFill>
        <p:spPr>
          <a:xfrm>
            <a:off x="5444275" y="1319338"/>
            <a:ext cx="3347800" cy="3164274"/>
          </a:xfrm>
          <a:prstGeom prst="rect">
            <a:avLst/>
          </a:prstGeom>
          <a:noFill/>
          <a:ln>
            <a:noFill/>
          </a:ln>
        </p:spPr>
      </p:pic>
      <p:sp>
        <p:nvSpPr>
          <p:cNvPr id="143" name="Google Shape;143;p22"/>
          <p:cNvSpPr txBox="1"/>
          <p:nvPr/>
        </p:nvSpPr>
        <p:spPr>
          <a:xfrm>
            <a:off x="5463825" y="4608100"/>
            <a:ext cx="3308700" cy="44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2"/>
              </a:buClr>
              <a:buSzPts val="1100"/>
              <a:buFont typeface="Arial"/>
              <a:buNone/>
            </a:pPr>
            <a:r>
              <a:rPr lang="en-GB" sz="800" i="1">
                <a:solidFill>
                  <a:srgbClr val="3C4043"/>
                </a:solidFill>
                <a:highlight>
                  <a:srgbClr val="FFFFFF"/>
                </a:highlight>
                <a:latin typeface="Roboto"/>
                <a:ea typeface="Roboto"/>
                <a:cs typeface="Roboto"/>
                <a:sym typeface="Roboto"/>
              </a:rPr>
              <a:t>Figure 15. Scatter plot that shows correlation of words in the corpus: red indicates negatives, blue indicates positives.</a:t>
            </a:r>
            <a:endParaRPr sz="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344250" y="1403850"/>
            <a:ext cx="8455500" cy="2146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Project Delivery #4</a:t>
            </a:r>
            <a:endParaRPr/>
          </a:p>
          <a:p>
            <a:pPr marL="0" lvl="0" indent="0" algn="ctr" rtl="0">
              <a:spcBef>
                <a:spcPts val="0"/>
              </a:spcBef>
              <a:spcAft>
                <a:spcPts val="0"/>
              </a:spcAft>
              <a:buNone/>
            </a:pPr>
            <a:r>
              <a:rPr lang="en-GB"/>
              <a:t>Predictive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Entropy</a:t>
            </a:r>
            <a:endParaRPr/>
          </a:p>
        </p:txBody>
      </p:sp>
      <p:sp>
        <p:nvSpPr>
          <p:cNvPr id="154" name="Google Shape;154;p2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n-GB">
                <a:latin typeface="Roboto"/>
                <a:ea typeface="Roboto"/>
                <a:cs typeface="Roboto"/>
                <a:sym typeface="Roboto"/>
              </a:rPr>
              <a:t>At the beginning, our dataset had 6 features which were target, id, date,</a:t>
            </a:r>
            <a:endParaRPr>
              <a:latin typeface="Roboto"/>
              <a:ea typeface="Roboto"/>
              <a:cs typeface="Roboto"/>
              <a:sym typeface="Roboto"/>
            </a:endParaRPr>
          </a:p>
          <a:p>
            <a:pPr marL="0" lvl="0" indent="0" algn="l" rtl="0">
              <a:spcBef>
                <a:spcPts val="1200"/>
              </a:spcBef>
              <a:spcAft>
                <a:spcPts val="0"/>
              </a:spcAft>
              <a:buClr>
                <a:schemeClr val="dk2"/>
              </a:buClr>
              <a:buSzPts val="1100"/>
              <a:buFont typeface="Arial"/>
              <a:buNone/>
            </a:pPr>
            <a:r>
              <a:rPr lang="en-GB">
                <a:latin typeface="Roboto"/>
                <a:ea typeface="Roboto"/>
                <a:cs typeface="Roboto"/>
                <a:sym typeface="Roboto"/>
              </a:rPr>
              <a:t>query, user and text. We chose two of them for our purpose which are target and</a:t>
            </a:r>
            <a:endParaRPr>
              <a:latin typeface="Roboto"/>
              <a:ea typeface="Roboto"/>
              <a:cs typeface="Roboto"/>
              <a:sym typeface="Roboto"/>
            </a:endParaRPr>
          </a:p>
          <a:p>
            <a:pPr marL="0" lvl="0" indent="0" algn="l" rtl="0">
              <a:spcBef>
                <a:spcPts val="1200"/>
              </a:spcBef>
              <a:spcAft>
                <a:spcPts val="0"/>
              </a:spcAft>
              <a:buNone/>
            </a:pPr>
            <a:r>
              <a:rPr lang="en-GB">
                <a:latin typeface="Roboto"/>
                <a:ea typeface="Roboto"/>
                <a:cs typeface="Roboto"/>
                <a:sym typeface="Roboto"/>
              </a:rPr>
              <a:t>text. We can see that the entropy decreases significantly after this transformation.</a:t>
            </a:r>
            <a:endParaRPr>
              <a:latin typeface="Roboto"/>
              <a:ea typeface="Roboto"/>
              <a:cs typeface="Roboto"/>
              <a:sym typeface="Roboto"/>
            </a:endParaRPr>
          </a:p>
          <a:p>
            <a:pPr marL="0" lvl="0" indent="0" algn="l" rtl="0">
              <a:spcBef>
                <a:spcPts val="1200"/>
              </a:spcBef>
              <a:spcAft>
                <a:spcPts val="0"/>
              </a:spcAft>
              <a:buNone/>
            </a:pPr>
            <a:endParaRPr>
              <a:latin typeface="Roboto"/>
              <a:ea typeface="Roboto"/>
              <a:cs typeface="Roboto"/>
              <a:sym typeface="Roboto"/>
            </a:endParaRPr>
          </a:p>
          <a:p>
            <a:pPr marL="457200" lvl="0" indent="-342900" algn="l" rtl="0">
              <a:spcBef>
                <a:spcPts val="1200"/>
              </a:spcBef>
              <a:spcAft>
                <a:spcPts val="0"/>
              </a:spcAft>
              <a:buSzPts val="1800"/>
              <a:buFont typeface="Roboto"/>
              <a:buChar char="●"/>
            </a:pPr>
            <a:r>
              <a:rPr lang="en-GB">
                <a:latin typeface="Roboto"/>
                <a:ea typeface="Roboto"/>
                <a:cs typeface="Roboto"/>
                <a:sym typeface="Roboto"/>
              </a:rPr>
              <a:t>First entropy of dataset = 41.08269441306875</a:t>
            </a:r>
            <a:endParaRPr>
              <a:latin typeface="Roboto"/>
              <a:ea typeface="Roboto"/>
              <a:cs typeface="Roboto"/>
              <a:sym typeface="Roboto"/>
            </a:endParaRPr>
          </a:p>
          <a:p>
            <a:pPr marL="457200" lvl="0" indent="-342900" algn="l" rtl="0">
              <a:spcBef>
                <a:spcPts val="0"/>
              </a:spcBef>
              <a:spcAft>
                <a:spcPts val="0"/>
              </a:spcAft>
              <a:buSzPts val="1800"/>
              <a:buFont typeface="Roboto"/>
              <a:buChar char="●"/>
            </a:pPr>
            <a:r>
              <a:rPr lang="en-GB">
                <a:latin typeface="Roboto"/>
                <a:ea typeface="Roboto"/>
                <a:cs typeface="Roboto"/>
                <a:sym typeface="Roboto"/>
              </a:rPr>
              <a:t>Entropy after preprocess = 14.73368002815221</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Classification/Regression</a:t>
            </a:r>
            <a:endParaRPr/>
          </a:p>
        </p:txBody>
      </p:sp>
      <p:sp>
        <p:nvSpPr>
          <p:cNvPr id="160" name="Google Shape;160;p25"/>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50">
                <a:latin typeface="Roboto"/>
                <a:ea typeface="Roboto"/>
                <a:cs typeface="Roboto"/>
                <a:sym typeface="Roboto"/>
              </a:rPr>
              <a:t>For classification/regression experiments, the test set percentage is set to be 20%.</a:t>
            </a:r>
            <a:endParaRPr sz="1450">
              <a:latin typeface="Roboto"/>
              <a:ea typeface="Roboto"/>
              <a:cs typeface="Roboto"/>
              <a:sym typeface="Roboto"/>
            </a:endParaRPr>
          </a:p>
          <a:p>
            <a:pPr marL="457200" lvl="0" indent="-320675" algn="l" rtl="0">
              <a:spcBef>
                <a:spcPts val="1200"/>
              </a:spcBef>
              <a:spcAft>
                <a:spcPts val="0"/>
              </a:spcAft>
              <a:buSzPts val="1450"/>
              <a:buFont typeface="Roboto"/>
              <a:buChar char="●"/>
            </a:pPr>
            <a:r>
              <a:rPr lang="en-GB" sz="1450">
                <a:latin typeface="Roboto"/>
                <a:ea typeface="Roboto"/>
                <a:cs typeface="Roboto"/>
                <a:sym typeface="Roboto"/>
              </a:rPr>
              <a:t>Total Data = Train Data (80%) + Test Data (20%)</a:t>
            </a:r>
            <a:endParaRPr sz="1450">
              <a:latin typeface="Roboto"/>
              <a:ea typeface="Roboto"/>
              <a:cs typeface="Roboto"/>
              <a:sym typeface="Roboto"/>
            </a:endParaRPr>
          </a:p>
          <a:p>
            <a:pPr marL="0" lvl="0" indent="0" algn="l" rtl="0">
              <a:spcBef>
                <a:spcPts val="1200"/>
              </a:spcBef>
              <a:spcAft>
                <a:spcPts val="0"/>
              </a:spcAft>
              <a:buNone/>
            </a:pPr>
            <a:r>
              <a:rPr lang="en-GB" sz="1450">
                <a:latin typeface="Roboto"/>
                <a:ea typeface="Roboto"/>
                <a:cs typeface="Roboto"/>
                <a:sym typeface="Roboto"/>
              </a:rPr>
              <a:t>Used 3 different algorithm and 6 different model for classification. These are :</a:t>
            </a:r>
            <a:endParaRPr sz="1450">
              <a:latin typeface="Roboto"/>
              <a:ea typeface="Roboto"/>
              <a:cs typeface="Roboto"/>
              <a:sym typeface="Roboto"/>
            </a:endParaRPr>
          </a:p>
          <a:p>
            <a:pPr marL="457200" lvl="0" indent="-320675" algn="l" rtl="0">
              <a:spcBef>
                <a:spcPts val="1200"/>
              </a:spcBef>
              <a:spcAft>
                <a:spcPts val="0"/>
              </a:spcAft>
              <a:buSzPts val="1450"/>
              <a:buFont typeface="Roboto"/>
              <a:buChar char="●"/>
            </a:pPr>
            <a:r>
              <a:rPr lang="en-GB" sz="1450">
                <a:latin typeface="Roboto"/>
                <a:ea typeface="Roboto"/>
                <a:cs typeface="Roboto"/>
                <a:sym typeface="Roboto"/>
              </a:rPr>
              <a:t>LSTM with 1024 Batch Size</a:t>
            </a:r>
            <a:endParaRPr sz="1450">
              <a:latin typeface="Roboto"/>
              <a:ea typeface="Roboto"/>
              <a:cs typeface="Roboto"/>
              <a:sym typeface="Roboto"/>
            </a:endParaRPr>
          </a:p>
          <a:p>
            <a:pPr marL="457200" lvl="0" indent="-320675" algn="l" rtl="0">
              <a:spcBef>
                <a:spcPts val="0"/>
              </a:spcBef>
              <a:spcAft>
                <a:spcPts val="0"/>
              </a:spcAft>
              <a:buSzPts val="1450"/>
              <a:buFont typeface="Roboto"/>
              <a:buChar char="●"/>
            </a:pPr>
            <a:r>
              <a:rPr lang="en-GB" sz="1450">
                <a:latin typeface="Roboto"/>
                <a:ea typeface="Roboto"/>
                <a:cs typeface="Roboto"/>
                <a:sym typeface="Roboto"/>
              </a:rPr>
              <a:t>LSTM with 512 Batch Size</a:t>
            </a:r>
            <a:endParaRPr sz="1450">
              <a:latin typeface="Roboto"/>
              <a:ea typeface="Roboto"/>
              <a:cs typeface="Roboto"/>
              <a:sym typeface="Roboto"/>
            </a:endParaRPr>
          </a:p>
          <a:p>
            <a:pPr marL="457200" lvl="0" indent="-320675" algn="l" rtl="0">
              <a:spcBef>
                <a:spcPts val="0"/>
              </a:spcBef>
              <a:spcAft>
                <a:spcPts val="0"/>
              </a:spcAft>
              <a:buSzPts val="1450"/>
              <a:buFont typeface="Roboto"/>
              <a:buChar char="●"/>
            </a:pPr>
            <a:r>
              <a:rPr lang="en-GB" sz="1450">
                <a:latin typeface="Roboto"/>
                <a:ea typeface="Roboto"/>
                <a:cs typeface="Roboto"/>
                <a:sym typeface="Roboto"/>
              </a:rPr>
              <a:t>CNN with 1024 Batch Size</a:t>
            </a:r>
            <a:endParaRPr sz="1450">
              <a:latin typeface="Roboto"/>
              <a:ea typeface="Roboto"/>
              <a:cs typeface="Roboto"/>
              <a:sym typeface="Roboto"/>
            </a:endParaRPr>
          </a:p>
          <a:p>
            <a:pPr marL="457200" lvl="0" indent="-320675" algn="l" rtl="0">
              <a:spcBef>
                <a:spcPts val="0"/>
              </a:spcBef>
              <a:spcAft>
                <a:spcPts val="0"/>
              </a:spcAft>
              <a:buSzPts val="1450"/>
              <a:buFont typeface="Roboto"/>
              <a:buChar char="●"/>
            </a:pPr>
            <a:r>
              <a:rPr lang="en-GB" sz="1450">
                <a:latin typeface="Roboto"/>
                <a:ea typeface="Roboto"/>
                <a:cs typeface="Roboto"/>
                <a:sym typeface="Roboto"/>
              </a:rPr>
              <a:t>CNN with 512 Batch Size</a:t>
            </a:r>
            <a:endParaRPr sz="1450">
              <a:latin typeface="Roboto"/>
              <a:ea typeface="Roboto"/>
              <a:cs typeface="Roboto"/>
              <a:sym typeface="Roboto"/>
            </a:endParaRPr>
          </a:p>
          <a:p>
            <a:pPr marL="457200" lvl="0" indent="-320675" algn="l" rtl="0">
              <a:spcBef>
                <a:spcPts val="0"/>
              </a:spcBef>
              <a:spcAft>
                <a:spcPts val="0"/>
              </a:spcAft>
              <a:buSzPts val="1450"/>
              <a:buFont typeface="Roboto"/>
              <a:buChar char="●"/>
            </a:pPr>
            <a:r>
              <a:rPr lang="en-GB" sz="1450">
                <a:latin typeface="Roboto"/>
                <a:ea typeface="Roboto"/>
                <a:cs typeface="Roboto"/>
                <a:sym typeface="Roboto"/>
              </a:rPr>
              <a:t>Multinomial Naive Bayes with Count Vectorizer</a:t>
            </a:r>
            <a:endParaRPr sz="1450">
              <a:latin typeface="Roboto"/>
              <a:ea typeface="Roboto"/>
              <a:cs typeface="Roboto"/>
              <a:sym typeface="Roboto"/>
            </a:endParaRPr>
          </a:p>
          <a:p>
            <a:pPr marL="457200" lvl="0" indent="-320675" algn="l" rtl="0">
              <a:spcBef>
                <a:spcPts val="0"/>
              </a:spcBef>
              <a:spcAft>
                <a:spcPts val="0"/>
              </a:spcAft>
              <a:buSzPts val="1450"/>
              <a:buFont typeface="Roboto"/>
              <a:buChar char="●"/>
            </a:pPr>
            <a:r>
              <a:rPr lang="en-GB" sz="1450">
                <a:latin typeface="Roboto"/>
                <a:ea typeface="Roboto"/>
                <a:cs typeface="Roboto"/>
                <a:sym typeface="Roboto"/>
              </a:rPr>
              <a:t>Multinomial Naive Bayes with TF-IDF Vectorizer</a:t>
            </a:r>
            <a:endParaRPr sz="1450">
              <a:latin typeface="Roboto"/>
              <a:ea typeface="Roboto"/>
              <a:cs typeface="Roboto"/>
              <a:sym typeface="Roboto"/>
            </a:endParaRPr>
          </a:p>
          <a:p>
            <a:pPr marL="0" lvl="0" indent="0" algn="l" rtl="0">
              <a:spcBef>
                <a:spcPts val="1200"/>
              </a:spcBef>
              <a:spcAft>
                <a:spcPts val="1200"/>
              </a:spcAft>
              <a:buNone/>
            </a:pP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LSTM Model - 1</a:t>
            </a:r>
            <a:endParaRPr/>
          </a:p>
        </p:txBody>
      </p:sp>
      <p:sp>
        <p:nvSpPr>
          <p:cNvPr id="166" name="Google Shape;166;p2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Roboto"/>
              <a:buChar char="●"/>
            </a:pPr>
            <a:r>
              <a:rPr lang="en-GB">
                <a:latin typeface="Roboto"/>
                <a:ea typeface="Roboto"/>
                <a:cs typeface="Roboto"/>
                <a:sym typeface="Roboto"/>
              </a:rPr>
              <a:t>Batch Size = 1024</a:t>
            </a:r>
            <a:endParaRPr>
              <a:latin typeface="Roboto"/>
              <a:ea typeface="Roboto"/>
              <a:cs typeface="Roboto"/>
              <a:sym typeface="Roboto"/>
            </a:endParaRPr>
          </a:p>
          <a:p>
            <a:pPr marL="0" lvl="0" indent="0" algn="l" rtl="0">
              <a:spcBef>
                <a:spcPts val="1200"/>
              </a:spcBef>
              <a:spcAft>
                <a:spcPts val="1200"/>
              </a:spcAft>
              <a:buNone/>
            </a:pPr>
            <a:endParaRPr>
              <a:latin typeface="Roboto"/>
              <a:ea typeface="Roboto"/>
              <a:cs typeface="Roboto"/>
              <a:sym typeface="Roboto"/>
            </a:endParaRPr>
          </a:p>
        </p:txBody>
      </p:sp>
      <p:pic>
        <p:nvPicPr>
          <p:cNvPr id="167" name="Google Shape;167;p26"/>
          <p:cNvPicPr preferRelativeResize="0"/>
          <p:nvPr/>
        </p:nvPicPr>
        <p:blipFill rotWithShape="1">
          <a:blip r:embed="rId3">
            <a:alphaModFix/>
          </a:blip>
          <a:srcRect l="-719" r="720"/>
          <a:stretch/>
        </p:blipFill>
        <p:spPr>
          <a:xfrm>
            <a:off x="4969525" y="1344400"/>
            <a:ext cx="4078225" cy="3308676"/>
          </a:xfrm>
          <a:prstGeom prst="rect">
            <a:avLst/>
          </a:prstGeom>
          <a:noFill/>
          <a:ln>
            <a:noFill/>
          </a:ln>
        </p:spPr>
      </p:pic>
      <p:pic>
        <p:nvPicPr>
          <p:cNvPr id="168" name="Google Shape;168;p26"/>
          <p:cNvPicPr preferRelativeResize="0"/>
          <p:nvPr/>
        </p:nvPicPr>
        <p:blipFill>
          <a:blip r:embed="rId4">
            <a:alphaModFix/>
          </a:blip>
          <a:stretch>
            <a:fillRect/>
          </a:stretch>
        </p:blipFill>
        <p:spPr>
          <a:xfrm>
            <a:off x="162500" y="2152726"/>
            <a:ext cx="4807027" cy="149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Evaluation Metrics of LSTM Model - 1</a:t>
            </a:r>
            <a:endParaRPr/>
          </a:p>
        </p:txBody>
      </p:sp>
      <p:sp>
        <p:nvSpPr>
          <p:cNvPr id="174" name="Google Shape;174;p27"/>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5" name="Google Shape;175;p27"/>
          <p:cNvPicPr preferRelativeResize="0"/>
          <p:nvPr/>
        </p:nvPicPr>
        <p:blipFill>
          <a:blip r:embed="rId3">
            <a:alphaModFix/>
          </a:blip>
          <a:stretch>
            <a:fillRect/>
          </a:stretch>
        </p:blipFill>
        <p:spPr>
          <a:xfrm>
            <a:off x="234525" y="1713485"/>
            <a:ext cx="5040000" cy="2376000"/>
          </a:xfrm>
          <a:prstGeom prst="rect">
            <a:avLst/>
          </a:prstGeom>
          <a:noFill/>
          <a:ln>
            <a:noFill/>
          </a:ln>
        </p:spPr>
      </p:pic>
      <p:pic>
        <p:nvPicPr>
          <p:cNvPr id="176" name="Google Shape;176;p27"/>
          <p:cNvPicPr preferRelativeResize="0"/>
          <p:nvPr/>
        </p:nvPicPr>
        <p:blipFill>
          <a:blip r:embed="rId4">
            <a:alphaModFix/>
          </a:blip>
          <a:stretch>
            <a:fillRect/>
          </a:stretch>
        </p:blipFill>
        <p:spPr>
          <a:xfrm>
            <a:off x="5309873" y="1155475"/>
            <a:ext cx="3492000" cy="349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LSTM Model - 2</a:t>
            </a:r>
            <a:endParaRPr/>
          </a:p>
        </p:txBody>
      </p:sp>
      <p:sp>
        <p:nvSpPr>
          <p:cNvPr id="182" name="Google Shape;182;p28"/>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Roboto"/>
              <a:buChar char="●"/>
            </a:pPr>
            <a:r>
              <a:rPr lang="en-GB">
                <a:latin typeface="Roboto"/>
                <a:ea typeface="Roboto"/>
                <a:cs typeface="Roboto"/>
                <a:sym typeface="Roboto"/>
              </a:rPr>
              <a:t>Batch Size = 512</a:t>
            </a:r>
            <a:endParaRPr>
              <a:latin typeface="Roboto"/>
              <a:ea typeface="Roboto"/>
              <a:cs typeface="Roboto"/>
              <a:sym typeface="Roboto"/>
            </a:endParaRPr>
          </a:p>
        </p:txBody>
      </p:sp>
      <p:pic>
        <p:nvPicPr>
          <p:cNvPr id="183" name="Google Shape;183;p28"/>
          <p:cNvPicPr preferRelativeResize="0"/>
          <p:nvPr/>
        </p:nvPicPr>
        <p:blipFill>
          <a:blip r:embed="rId3">
            <a:alphaModFix/>
          </a:blip>
          <a:stretch>
            <a:fillRect/>
          </a:stretch>
        </p:blipFill>
        <p:spPr>
          <a:xfrm>
            <a:off x="162500" y="2152726"/>
            <a:ext cx="4807027" cy="1497500"/>
          </a:xfrm>
          <a:prstGeom prst="rect">
            <a:avLst/>
          </a:prstGeom>
          <a:noFill/>
          <a:ln>
            <a:noFill/>
          </a:ln>
        </p:spPr>
      </p:pic>
      <p:pic>
        <p:nvPicPr>
          <p:cNvPr id="184" name="Google Shape;184;p28"/>
          <p:cNvPicPr preferRelativeResize="0"/>
          <p:nvPr/>
        </p:nvPicPr>
        <p:blipFill>
          <a:blip r:embed="rId4">
            <a:alphaModFix/>
          </a:blip>
          <a:stretch>
            <a:fillRect/>
          </a:stretch>
        </p:blipFill>
        <p:spPr>
          <a:xfrm>
            <a:off x="5161551" y="1349175"/>
            <a:ext cx="3577975" cy="3026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Evaluation Metrics of LSTM Model - 2</a:t>
            </a:r>
            <a:endParaRPr/>
          </a:p>
        </p:txBody>
      </p:sp>
      <p:sp>
        <p:nvSpPr>
          <p:cNvPr id="190" name="Google Shape;190;p2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1" name="Google Shape;191;p29"/>
          <p:cNvPicPr preferRelativeResize="0"/>
          <p:nvPr/>
        </p:nvPicPr>
        <p:blipFill>
          <a:blip r:embed="rId3">
            <a:alphaModFix/>
          </a:blip>
          <a:stretch>
            <a:fillRect/>
          </a:stretch>
        </p:blipFill>
        <p:spPr>
          <a:xfrm>
            <a:off x="5528698" y="1155475"/>
            <a:ext cx="3492000" cy="3492000"/>
          </a:xfrm>
          <a:prstGeom prst="rect">
            <a:avLst/>
          </a:prstGeom>
          <a:noFill/>
          <a:ln>
            <a:noFill/>
          </a:ln>
        </p:spPr>
      </p:pic>
      <p:pic>
        <p:nvPicPr>
          <p:cNvPr id="192" name="Google Shape;192;p29"/>
          <p:cNvPicPr preferRelativeResize="0"/>
          <p:nvPr/>
        </p:nvPicPr>
        <p:blipFill>
          <a:blip r:embed="rId4">
            <a:alphaModFix/>
          </a:blip>
          <a:stretch>
            <a:fillRect/>
          </a:stretch>
        </p:blipFill>
        <p:spPr>
          <a:xfrm>
            <a:off x="236400" y="1774950"/>
            <a:ext cx="5039999" cy="237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LSTM Model - 1 and LSTM Model - 2</a:t>
            </a:r>
            <a:endParaRPr/>
          </a:p>
        </p:txBody>
      </p:sp>
      <p:sp>
        <p:nvSpPr>
          <p:cNvPr id="198" name="Google Shape;198;p30"/>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latin typeface="Roboto"/>
              <a:ea typeface="Roboto"/>
              <a:cs typeface="Roboto"/>
              <a:sym typeface="Roboto"/>
            </a:endParaRPr>
          </a:p>
          <a:p>
            <a:pPr marL="457200" lvl="0" indent="-342900" algn="l" rtl="0">
              <a:spcBef>
                <a:spcPts val="1200"/>
              </a:spcBef>
              <a:spcAft>
                <a:spcPts val="0"/>
              </a:spcAft>
              <a:buSzPts val="1800"/>
              <a:buFont typeface="Roboto"/>
              <a:buChar char="●"/>
            </a:pPr>
            <a:r>
              <a:rPr lang="en-GB">
                <a:latin typeface="Roboto"/>
                <a:ea typeface="Roboto"/>
                <a:cs typeface="Roboto"/>
                <a:sym typeface="Roboto"/>
              </a:rPr>
              <a:t>Decreasing the batch size from </a:t>
            </a:r>
            <a:endParaRPr>
              <a:latin typeface="Roboto"/>
              <a:ea typeface="Roboto"/>
              <a:cs typeface="Roboto"/>
              <a:sym typeface="Roboto"/>
            </a:endParaRPr>
          </a:p>
          <a:p>
            <a:pPr marL="0" lvl="0" indent="457200" algn="l" rtl="0">
              <a:spcBef>
                <a:spcPts val="1200"/>
              </a:spcBef>
              <a:spcAft>
                <a:spcPts val="0"/>
              </a:spcAft>
              <a:buNone/>
            </a:pPr>
            <a:r>
              <a:rPr lang="en-GB">
                <a:latin typeface="Roboto"/>
                <a:ea typeface="Roboto"/>
                <a:cs typeface="Roboto"/>
                <a:sym typeface="Roboto"/>
              </a:rPr>
              <a:t>1024 to 512 did not make a</a:t>
            </a:r>
            <a:endParaRPr>
              <a:latin typeface="Roboto"/>
              <a:ea typeface="Roboto"/>
              <a:cs typeface="Roboto"/>
              <a:sym typeface="Roboto"/>
            </a:endParaRPr>
          </a:p>
          <a:p>
            <a:pPr marL="0" lvl="0" indent="457200" algn="l" rtl="0">
              <a:spcBef>
                <a:spcPts val="1200"/>
              </a:spcBef>
              <a:spcAft>
                <a:spcPts val="0"/>
              </a:spcAft>
              <a:buNone/>
            </a:pPr>
            <a:r>
              <a:rPr lang="en-GB">
                <a:latin typeface="Roboto"/>
                <a:ea typeface="Roboto"/>
                <a:cs typeface="Roboto"/>
                <a:sym typeface="Roboto"/>
              </a:rPr>
              <a:t>significant change in </a:t>
            </a:r>
            <a:endParaRPr>
              <a:latin typeface="Roboto"/>
              <a:ea typeface="Roboto"/>
              <a:cs typeface="Roboto"/>
              <a:sym typeface="Roboto"/>
            </a:endParaRPr>
          </a:p>
          <a:p>
            <a:pPr marL="0" lvl="0" indent="457200" algn="l" rtl="0">
              <a:spcBef>
                <a:spcPts val="1200"/>
              </a:spcBef>
              <a:spcAft>
                <a:spcPts val="1200"/>
              </a:spcAft>
              <a:buNone/>
            </a:pPr>
            <a:r>
              <a:rPr lang="en-GB">
                <a:latin typeface="Roboto"/>
                <a:ea typeface="Roboto"/>
                <a:cs typeface="Roboto"/>
                <a:sym typeface="Roboto"/>
              </a:rPr>
              <a:t>accuracy. </a:t>
            </a:r>
            <a:endParaRPr>
              <a:latin typeface="Roboto"/>
              <a:ea typeface="Roboto"/>
              <a:cs typeface="Roboto"/>
              <a:sym typeface="Roboto"/>
            </a:endParaRPr>
          </a:p>
        </p:txBody>
      </p:sp>
      <p:pic>
        <p:nvPicPr>
          <p:cNvPr id="199" name="Google Shape;199;p30"/>
          <p:cNvPicPr preferRelativeResize="0"/>
          <p:nvPr/>
        </p:nvPicPr>
        <p:blipFill>
          <a:blip r:embed="rId3">
            <a:alphaModFix/>
          </a:blip>
          <a:stretch>
            <a:fillRect/>
          </a:stretch>
        </p:blipFill>
        <p:spPr>
          <a:xfrm>
            <a:off x="4277225" y="1358225"/>
            <a:ext cx="4452801" cy="3180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CNN Model - 1</a:t>
            </a:r>
            <a:endParaRPr/>
          </a:p>
        </p:txBody>
      </p:sp>
      <p:sp>
        <p:nvSpPr>
          <p:cNvPr id="205" name="Google Shape;205;p31"/>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Roboto"/>
              <a:buChar char="●"/>
            </a:pPr>
            <a:r>
              <a:rPr lang="en-GB">
                <a:latin typeface="Roboto"/>
                <a:ea typeface="Roboto"/>
                <a:cs typeface="Roboto"/>
                <a:sym typeface="Roboto"/>
              </a:rPr>
              <a:t>Batch Size = 1024</a:t>
            </a:r>
            <a:endParaRPr>
              <a:latin typeface="Roboto"/>
              <a:ea typeface="Roboto"/>
              <a:cs typeface="Roboto"/>
              <a:sym typeface="Roboto"/>
            </a:endParaRPr>
          </a:p>
        </p:txBody>
      </p:sp>
      <p:pic>
        <p:nvPicPr>
          <p:cNvPr id="206" name="Google Shape;206;p31"/>
          <p:cNvPicPr preferRelativeResize="0"/>
          <p:nvPr/>
        </p:nvPicPr>
        <p:blipFill>
          <a:blip r:embed="rId3">
            <a:alphaModFix/>
          </a:blip>
          <a:stretch>
            <a:fillRect/>
          </a:stretch>
        </p:blipFill>
        <p:spPr>
          <a:xfrm>
            <a:off x="168075" y="1913038"/>
            <a:ext cx="4608000" cy="2592000"/>
          </a:xfrm>
          <a:prstGeom prst="rect">
            <a:avLst/>
          </a:prstGeom>
          <a:noFill/>
          <a:ln>
            <a:noFill/>
          </a:ln>
        </p:spPr>
      </p:pic>
      <p:pic>
        <p:nvPicPr>
          <p:cNvPr id="207" name="Google Shape;207;p31"/>
          <p:cNvPicPr preferRelativeResize="0"/>
          <p:nvPr/>
        </p:nvPicPr>
        <p:blipFill>
          <a:blip r:embed="rId4">
            <a:alphaModFix/>
          </a:blip>
          <a:stretch>
            <a:fillRect/>
          </a:stretch>
        </p:blipFill>
        <p:spPr>
          <a:xfrm>
            <a:off x="4776075" y="921475"/>
            <a:ext cx="3960000" cy="3960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44250" y="1403850"/>
            <a:ext cx="8455500" cy="2146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Project Delivery #1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GB"/>
              <a:t>Evaluation Metrics of CNN Model - 1</a:t>
            </a:r>
            <a:endParaRPr/>
          </a:p>
          <a:p>
            <a:pPr marL="0" lvl="0" indent="0" algn="l" rtl="0">
              <a:spcBef>
                <a:spcPts val="0"/>
              </a:spcBef>
              <a:spcAft>
                <a:spcPts val="0"/>
              </a:spcAft>
              <a:buNone/>
            </a:pPr>
            <a:endParaRPr/>
          </a:p>
        </p:txBody>
      </p:sp>
      <p:pic>
        <p:nvPicPr>
          <p:cNvPr id="213" name="Google Shape;213;p32"/>
          <p:cNvPicPr preferRelativeResize="0"/>
          <p:nvPr/>
        </p:nvPicPr>
        <p:blipFill>
          <a:blip r:embed="rId3">
            <a:alphaModFix/>
          </a:blip>
          <a:stretch>
            <a:fillRect/>
          </a:stretch>
        </p:blipFill>
        <p:spPr>
          <a:xfrm>
            <a:off x="311700" y="1790588"/>
            <a:ext cx="5040001" cy="2376000"/>
          </a:xfrm>
          <a:prstGeom prst="rect">
            <a:avLst/>
          </a:prstGeom>
          <a:noFill/>
          <a:ln>
            <a:noFill/>
          </a:ln>
        </p:spPr>
      </p:pic>
      <p:pic>
        <p:nvPicPr>
          <p:cNvPr id="214" name="Google Shape;214;p32"/>
          <p:cNvPicPr preferRelativeResize="0"/>
          <p:nvPr/>
        </p:nvPicPr>
        <p:blipFill>
          <a:blip r:embed="rId4">
            <a:alphaModFix/>
          </a:blip>
          <a:stretch>
            <a:fillRect/>
          </a:stretch>
        </p:blipFill>
        <p:spPr>
          <a:xfrm>
            <a:off x="5384687" y="1155475"/>
            <a:ext cx="3492001" cy="3492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CNN Model - 2</a:t>
            </a:r>
            <a:endParaRPr/>
          </a:p>
        </p:txBody>
      </p:sp>
      <p:sp>
        <p:nvSpPr>
          <p:cNvPr id="220" name="Google Shape;220;p33"/>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Roboto"/>
              <a:buChar char="●"/>
            </a:pPr>
            <a:r>
              <a:rPr lang="en-GB">
                <a:latin typeface="Roboto"/>
                <a:ea typeface="Roboto"/>
                <a:cs typeface="Roboto"/>
                <a:sym typeface="Roboto"/>
              </a:rPr>
              <a:t>Batch Size = 512</a:t>
            </a:r>
            <a:endParaRPr>
              <a:latin typeface="Roboto"/>
              <a:ea typeface="Roboto"/>
              <a:cs typeface="Roboto"/>
              <a:sym typeface="Roboto"/>
            </a:endParaRPr>
          </a:p>
        </p:txBody>
      </p:sp>
      <p:pic>
        <p:nvPicPr>
          <p:cNvPr id="221" name="Google Shape;221;p33"/>
          <p:cNvPicPr preferRelativeResize="0"/>
          <p:nvPr/>
        </p:nvPicPr>
        <p:blipFill>
          <a:blip r:embed="rId3">
            <a:alphaModFix/>
          </a:blip>
          <a:stretch>
            <a:fillRect/>
          </a:stretch>
        </p:blipFill>
        <p:spPr>
          <a:xfrm>
            <a:off x="311700" y="1922250"/>
            <a:ext cx="4608000" cy="2592000"/>
          </a:xfrm>
          <a:prstGeom prst="rect">
            <a:avLst/>
          </a:prstGeom>
          <a:noFill/>
          <a:ln>
            <a:noFill/>
          </a:ln>
        </p:spPr>
      </p:pic>
      <p:pic>
        <p:nvPicPr>
          <p:cNvPr id="222" name="Google Shape;222;p33"/>
          <p:cNvPicPr preferRelativeResize="0"/>
          <p:nvPr/>
        </p:nvPicPr>
        <p:blipFill>
          <a:blip r:embed="rId4">
            <a:alphaModFix/>
          </a:blip>
          <a:stretch>
            <a:fillRect/>
          </a:stretch>
        </p:blipFill>
        <p:spPr>
          <a:xfrm>
            <a:off x="5008888" y="724975"/>
            <a:ext cx="3960000" cy="396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GB"/>
              <a:t>Evaluation Metrics of CNN Model - 2</a:t>
            </a: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228" name="Google Shape;228;p34"/>
          <p:cNvPicPr preferRelativeResize="0"/>
          <p:nvPr/>
        </p:nvPicPr>
        <p:blipFill>
          <a:blip r:embed="rId3">
            <a:alphaModFix/>
          </a:blip>
          <a:stretch>
            <a:fillRect/>
          </a:stretch>
        </p:blipFill>
        <p:spPr>
          <a:xfrm>
            <a:off x="5340289" y="1155475"/>
            <a:ext cx="3492001" cy="3492000"/>
          </a:xfrm>
          <a:prstGeom prst="rect">
            <a:avLst/>
          </a:prstGeom>
          <a:noFill/>
          <a:ln>
            <a:noFill/>
          </a:ln>
        </p:spPr>
      </p:pic>
      <p:pic>
        <p:nvPicPr>
          <p:cNvPr id="229" name="Google Shape;229;p34"/>
          <p:cNvPicPr preferRelativeResize="0"/>
          <p:nvPr/>
        </p:nvPicPr>
        <p:blipFill>
          <a:blip r:embed="rId4">
            <a:alphaModFix/>
          </a:blip>
          <a:stretch>
            <a:fillRect/>
          </a:stretch>
        </p:blipFill>
        <p:spPr>
          <a:xfrm>
            <a:off x="311700" y="1713463"/>
            <a:ext cx="5040000" cy="237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GB"/>
              <a:t>CNN Model - 1 and CNN Model - 2</a:t>
            </a:r>
            <a:endParaRPr/>
          </a:p>
          <a:p>
            <a:pPr marL="0" lvl="0" indent="0" algn="l" rtl="0">
              <a:spcBef>
                <a:spcPts val="0"/>
              </a:spcBef>
              <a:spcAft>
                <a:spcPts val="0"/>
              </a:spcAft>
              <a:buNone/>
            </a:pPr>
            <a:endParaRPr/>
          </a:p>
        </p:txBody>
      </p:sp>
      <p:sp>
        <p:nvSpPr>
          <p:cNvPr id="235" name="Google Shape;235;p35"/>
          <p:cNvSpPr txBox="1">
            <a:spLocks noGrp="1"/>
          </p:cNvSpPr>
          <p:nvPr>
            <p:ph type="body" idx="1"/>
          </p:nvPr>
        </p:nvSpPr>
        <p:spPr>
          <a:xfrm>
            <a:off x="311700" y="1234075"/>
            <a:ext cx="4056600" cy="33348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latin typeface="Roboto"/>
              <a:ea typeface="Roboto"/>
              <a:cs typeface="Roboto"/>
              <a:sym typeface="Roboto"/>
            </a:endParaRPr>
          </a:p>
          <a:p>
            <a:pPr marL="457200" lvl="0" indent="-342900" algn="l" rtl="0">
              <a:spcBef>
                <a:spcPts val="1200"/>
              </a:spcBef>
              <a:spcAft>
                <a:spcPts val="0"/>
              </a:spcAft>
              <a:buSzPts val="1800"/>
              <a:buFont typeface="Roboto"/>
              <a:buChar char="●"/>
            </a:pPr>
            <a:r>
              <a:rPr lang="en-GB">
                <a:latin typeface="Roboto"/>
                <a:ea typeface="Roboto"/>
                <a:cs typeface="Roboto"/>
                <a:sym typeface="Roboto"/>
              </a:rPr>
              <a:t>Decreasing the batch size from </a:t>
            </a:r>
            <a:endParaRPr>
              <a:latin typeface="Roboto"/>
              <a:ea typeface="Roboto"/>
              <a:cs typeface="Roboto"/>
              <a:sym typeface="Roboto"/>
            </a:endParaRPr>
          </a:p>
          <a:p>
            <a:pPr marL="0" lvl="0" indent="457200" algn="l" rtl="0">
              <a:spcBef>
                <a:spcPts val="1200"/>
              </a:spcBef>
              <a:spcAft>
                <a:spcPts val="0"/>
              </a:spcAft>
              <a:buNone/>
            </a:pPr>
            <a:r>
              <a:rPr lang="en-GB">
                <a:latin typeface="Roboto"/>
                <a:ea typeface="Roboto"/>
                <a:cs typeface="Roboto"/>
                <a:sym typeface="Roboto"/>
              </a:rPr>
              <a:t>1024 to 512 did not make a</a:t>
            </a:r>
            <a:endParaRPr>
              <a:latin typeface="Roboto"/>
              <a:ea typeface="Roboto"/>
              <a:cs typeface="Roboto"/>
              <a:sym typeface="Roboto"/>
            </a:endParaRPr>
          </a:p>
          <a:p>
            <a:pPr marL="0" lvl="0" indent="457200" algn="l" rtl="0">
              <a:spcBef>
                <a:spcPts val="1200"/>
              </a:spcBef>
              <a:spcAft>
                <a:spcPts val="0"/>
              </a:spcAft>
              <a:buNone/>
            </a:pPr>
            <a:r>
              <a:rPr lang="en-GB">
                <a:latin typeface="Roboto"/>
                <a:ea typeface="Roboto"/>
                <a:cs typeface="Roboto"/>
                <a:sym typeface="Roboto"/>
              </a:rPr>
              <a:t>significant change in </a:t>
            </a:r>
            <a:endParaRPr>
              <a:latin typeface="Roboto"/>
              <a:ea typeface="Roboto"/>
              <a:cs typeface="Roboto"/>
              <a:sym typeface="Roboto"/>
            </a:endParaRPr>
          </a:p>
          <a:p>
            <a:pPr marL="0" lvl="0" indent="457200" algn="l" rtl="0">
              <a:spcBef>
                <a:spcPts val="1200"/>
              </a:spcBef>
              <a:spcAft>
                <a:spcPts val="0"/>
              </a:spcAft>
              <a:buNone/>
            </a:pPr>
            <a:r>
              <a:rPr lang="en-GB">
                <a:latin typeface="Roboto"/>
                <a:ea typeface="Roboto"/>
                <a:cs typeface="Roboto"/>
                <a:sym typeface="Roboto"/>
              </a:rPr>
              <a:t>accuracy. </a:t>
            </a:r>
            <a:endParaRPr>
              <a:latin typeface="Roboto"/>
              <a:ea typeface="Roboto"/>
              <a:cs typeface="Roboto"/>
              <a:sym typeface="Roboto"/>
            </a:endParaRPr>
          </a:p>
          <a:p>
            <a:pPr marL="0" lvl="0" indent="0" algn="l" rtl="0">
              <a:spcBef>
                <a:spcPts val="1200"/>
              </a:spcBef>
              <a:spcAft>
                <a:spcPts val="1200"/>
              </a:spcAft>
              <a:buNone/>
            </a:pPr>
            <a:endParaRPr>
              <a:latin typeface="Roboto"/>
              <a:ea typeface="Roboto"/>
              <a:cs typeface="Roboto"/>
              <a:sym typeface="Roboto"/>
            </a:endParaRPr>
          </a:p>
        </p:txBody>
      </p:sp>
      <p:pic>
        <p:nvPicPr>
          <p:cNvPr id="236" name="Google Shape;236;p35"/>
          <p:cNvPicPr preferRelativeResize="0"/>
          <p:nvPr/>
        </p:nvPicPr>
        <p:blipFill>
          <a:blip r:embed="rId3">
            <a:alphaModFix/>
          </a:blip>
          <a:stretch>
            <a:fillRect/>
          </a:stretch>
        </p:blipFill>
        <p:spPr>
          <a:xfrm>
            <a:off x="4368300" y="1357700"/>
            <a:ext cx="4464000" cy="316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Multinomial Naive Bayes with Count Vectorizer</a:t>
            </a:r>
            <a:endParaRPr/>
          </a:p>
        </p:txBody>
      </p:sp>
      <p:sp>
        <p:nvSpPr>
          <p:cNvPr id="242" name="Google Shape;242;p3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3" name="Google Shape;243;p36"/>
          <p:cNvPicPr preferRelativeResize="0"/>
          <p:nvPr/>
        </p:nvPicPr>
        <p:blipFill>
          <a:blip r:embed="rId3">
            <a:alphaModFix/>
          </a:blip>
          <a:stretch>
            <a:fillRect/>
          </a:stretch>
        </p:blipFill>
        <p:spPr>
          <a:xfrm>
            <a:off x="398000" y="1509775"/>
            <a:ext cx="4435500" cy="639475"/>
          </a:xfrm>
          <a:prstGeom prst="rect">
            <a:avLst/>
          </a:prstGeom>
          <a:noFill/>
          <a:ln>
            <a:noFill/>
          </a:ln>
        </p:spPr>
      </p:pic>
      <p:pic>
        <p:nvPicPr>
          <p:cNvPr id="244" name="Google Shape;244;p36"/>
          <p:cNvPicPr preferRelativeResize="0"/>
          <p:nvPr/>
        </p:nvPicPr>
        <p:blipFill>
          <a:blip r:embed="rId4">
            <a:alphaModFix/>
          </a:blip>
          <a:stretch>
            <a:fillRect/>
          </a:stretch>
        </p:blipFill>
        <p:spPr>
          <a:xfrm>
            <a:off x="4871948" y="1095325"/>
            <a:ext cx="3960350" cy="3874950"/>
          </a:xfrm>
          <a:prstGeom prst="rect">
            <a:avLst/>
          </a:prstGeom>
          <a:noFill/>
          <a:ln>
            <a:noFill/>
          </a:ln>
        </p:spPr>
      </p:pic>
      <p:pic>
        <p:nvPicPr>
          <p:cNvPr id="245" name="Google Shape;245;p36"/>
          <p:cNvPicPr preferRelativeResize="0"/>
          <p:nvPr/>
        </p:nvPicPr>
        <p:blipFill>
          <a:blip r:embed="rId5">
            <a:alphaModFix/>
          </a:blip>
          <a:stretch>
            <a:fillRect/>
          </a:stretch>
        </p:blipFill>
        <p:spPr>
          <a:xfrm>
            <a:off x="553700" y="2641288"/>
            <a:ext cx="4191000" cy="1495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GB"/>
              <a:t>Multinomial Naive Bayes with TF-IDF</a:t>
            </a:r>
            <a:endParaRPr/>
          </a:p>
          <a:p>
            <a:pPr marL="0" lvl="0" indent="0" algn="l" rtl="0">
              <a:spcBef>
                <a:spcPts val="0"/>
              </a:spcBef>
              <a:spcAft>
                <a:spcPts val="0"/>
              </a:spcAft>
              <a:buNone/>
            </a:pPr>
            <a:endParaRPr/>
          </a:p>
        </p:txBody>
      </p:sp>
      <p:sp>
        <p:nvSpPr>
          <p:cNvPr id="251" name="Google Shape;251;p37"/>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2" name="Google Shape;252;p37"/>
          <p:cNvPicPr preferRelativeResize="0"/>
          <p:nvPr/>
        </p:nvPicPr>
        <p:blipFill>
          <a:blip r:embed="rId3">
            <a:alphaModFix/>
          </a:blip>
          <a:stretch>
            <a:fillRect/>
          </a:stretch>
        </p:blipFill>
        <p:spPr>
          <a:xfrm>
            <a:off x="278200" y="1590750"/>
            <a:ext cx="4887500" cy="666450"/>
          </a:xfrm>
          <a:prstGeom prst="rect">
            <a:avLst/>
          </a:prstGeom>
          <a:noFill/>
          <a:ln>
            <a:noFill/>
          </a:ln>
        </p:spPr>
      </p:pic>
      <p:pic>
        <p:nvPicPr>
          <p:cNvPr id="253" name="Google Shape;253;p37"/>
          <p:cNvPicPr preferRelativeResize="0"/>
          <p:nvPr/>
        </p:nvPicPr>
        <p:blipFill>
          <a:blip r:embed="rId4">
            <a:alphaModFix/>
          </a:blip>
          <a:stretch>
            <a:fillRect/>
          </a:stretch>
        </p:blipFill>
        <p:spPr>
          <a:xfrm>
            <a:off x="5344942" y="1234075"/>
            <a:ext cx="3703460" cy="3653349"/>
          </a:xfrm>
          <a:prstGeom prst="rect">
            <a:avLst/>
          </a:prstGeom>
          <a:noFill/>
          <a:ln>
            <a:noFill/>
          </a:ln>
        </p:spPr>
      </p:pic>
      <p:pic>
        <p:nvPicPr>
          <p:cNvPr id="254" name="Google Shape;254;p37"/>
          <p:cNvPicPr preferRelativeResize="0"/>
          <p:nvPr/>
        </p:nvPicPr>
        <p:blipFill>
          <a:blip r:embed="rId5">
            <a:alphaModFix/>
          </a:blip>
          <a:stretch>
            <a:fillRect/>
          </a:stretch>
        </p:blipFill>
        <p:spPr>
          <a:xfrm>
            <a:off x="352313" y="2748825"/>
            <a:ext cx="4739275" cy="15928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Statistical Significance Analysis</a:t>
            </a:r>
            <a:endParaRPr/>
          </a:p>
        </p:txBody>
      </p:sp>
      <p:sp>
        <p:nvSpPr>
          <p:cNvPr id="260" name="Google Shape;260;p38"/>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Font typeface="Roboto"/>
              <a:buChar char="●"/>
            </a:pPr>
            <a:r>
              <a:rPr lang="en-GB" sz="1200">
                <a:latin typeface="Roboto"/>
                <a:ea typeface="Roboto"/>
                <a:cs typeface="Roboto"/>
                <a:sym typeface="Roboto"/>
              </a:rPr>
              <a:t>Best performing model is LSTM Model - 1 with accuracy  0.789</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GB" sz="1200">
                <a:latin typeface="Roboto"/>
                <a:ea typeface="Roboto"/>
                <a:cs typeface="Roboto"/>
                <a:sym typeface="Roboto"/>
              </a:rPr>
              <a:t>Second best performing model is CNN Model - 1 with accuracy 0.781</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GB" sz="1200">
                <a:latin typeface="Roboto"/>
                <a:ea typeface="Roboto"/>
                <a:cs typeface="Roboto"/>
                <a:sym typeface="Roboto"/>
              </a:rPr>
              <a:t>Multinomial Naive Bayes with TF-IDF is the worst performing algorithm among them with accuracy 0.758.</a:t>
            </a:r>
            <a:endParaRPr sz="1200">
              <a:latin typeface="Roboto"/>
              <a:ea typeface="Roboto"/>
              <a:cs typeface="Roboto"/>
              <a:sym typeface="Roboto"/>
            </a:endParaRPr>
          </a:p>
          <a:p>
            <a:pPr marL="0" lvl="0" indent="0" algn="l" rtl="0">
              <a:spcBef>
                <a:spcPts val="1200"/>
              </a:spcBef>
              <a:spcAft>
                <a:spcPts val="1200"/>
              </a:spcAft>
              <a:buNone/>
            </a:pPr>
            <a:endParaRPr sz="1200">
              <a:latin typeface="Roboto"/>
              <a:ea typeface="Roboto"/>
              <a:cs typeface="Roboto"/>
              <a:sym typeface="Roboto"/>
            </a:endParaRPr>
          </a:p>
        </p:txBody>
      </p:sp>
      <p:pic>
        <p:nvPicPr>
          <p:cNvPr id="261" name="Google Shape;261;p38"/>
          <p:cNvPicPr preferRelativeResize="0"/>
          <p:nvPr/>
        </p:nvPicPr>
        <p:blipFill>
          <a:blip r:embed="rId3">
            <a:alphaModFix/>
          </a:blip>
          <a:stretch>
            <a:fillRect/>
          </a:stretch>
        </p:blipFill>
        <p:spPr>
          <a:xfrm>
            <a:off x="429225" y="2675349"/>
            <a:ext cx="8026501" cy="2109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Statistical Significance Analysis</a:t>
            </a:r>
            <a:endParaRPr/>
          </a:p>
        </p:txBody>
      </p:sp>
      <p:sp>
        <p:nvSpPr>
          <p:cNvPr id="267" name="Google Shape;267;p39"/>
          <p:cNvSpPr txBox="1">
            <a:spLocks noGrp="1"/>
          </p:cNvSpPr>
          <p:nvPr>
            <p:ph type="body" idx="1"/>
          </p:nvPr>
        </p:nvSpPr>
        <p:spPr>
          <a:xfrm>
            <a:off x="311700" y="1234075"/>
            <a:ext cx="4056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Roboto"/>
              <a:ea typeface="Roboto"/>
              <a:cs typeface="Roboto"/>
              <a:sym typeface="Roboto"/>
            </a:endParaRPr>
          </a:p>
          <a:p>
            <a:pPr marL="457200" lvl="0" indent="-342900" algn="l" rtl="0">
              <a:spcBef>
                <a:spcPts val="1200"/>
              </a:spcBef>
              <a:spcAft>
                <a:spcPts val="0"/>
              </a:spcAft>
              <a:buSzPts val="1800"/>
              <a:buFont typeface="Roboto"/>
              <a:buChar char="●"/>
            </a:pPr>
            <a:r>
              <a:rPr lang="en-GB">
                <a:latin typeface="Roboto"/>
                <a:ea typeface="Roboto"/>
                <a:cs typeface="Roboto"/>
                <a:sym typeface="Roboto"/>
              </a:rPr>
              <a:t>LSTM and CNN results are very close to each other.</a:t>
            </a:r>
            <a:endParaRPr>
              <a:latin typeface="Roboto"/>
              <a:ea typeface="Roboto"/>
              <a:cs typeface="Roboto"/>
              <a:sym typeface="Roboto"/>
            </a:endParaRPr>
          </a:p>
          <a:p>
            <a:pPr marL="457200" lvl="0" indent="-342900" algn="l" rtl="0">
              <a:spcBef>
                <a:spcPts val="0"/>
              </a:spcBef>
              <a:spcAft>
                <a:spcPts val="0"/>
              </a:spcAft>
              <a:buSzPts val="1800"/>
              <a:buFont typeface="Roboto"/>
              <a:buChar char="●"/>
            </a:pPr>
            <a:r>
              <a:rPr lang="en-GB">
                <a:latin typeface="Roboto"/>
                <a:ea typeface="Roboto"/>
                <a:cs typeface="Roboto"/>
                <a:sym typeface="Roboto"/>
              </a:rPr>
              <a:t>Naive Bayes models performed slightly worse.</a:t>
            </a:r>
            <a:endParaRPr>
              <a:latin typeface="Roboto"/>
              <a:ea typeface="Roboto"/>
              <a:cs typeface="Roboto"/>
              <a:sym typeface="Roboto"/>
            </a:endParaRPr>
          </a:p>
          <a:p>
            <a:pPr marL="457200" lvl="0" indent="-342900" algn="l" rtl="0">
              <a:spcBef>
                <a:spcPts val="0"/>
              </a:spcBef>
              <a:spcAft>
                <a:spcPts val="0"/>
              </a:spcAft>
              <a:buSzPts val="1800"/>
              <a:buFont typeface="Roboto"/>
              <a:buChar char="●"/>
            </a:pPr>
            <a:r>
              <a:rPr lang="en-GB">
                <a:latin typeface="Roboto"/>
                <a:ea typeface="Roboto"/>
                <a:cs typeface="Roboto"/>
                <a:sym typeface="Roboto"/>
              </a:rPr>
              <a:t>Naive Bayes models have the best training time durations.</a:t>
            </a:r>
            <a:endParaRPr>
              <a:latin typeface="Roboto"/>
              <a:ea typeface="Roboto"/>
              <a:cs typeface="Roboto"/>
              <a:sym typeface="Roboto"/>
            </a:endParaRPr>
          </a:p>
        </p:txBody>
      </p:sp>
      <p:pic>
        <p:nvPicPr>
          <p:cNvPr id="268" name="Google Shape;268;p39"/>
          <p:cNvPicPr preferRelativeResize="0"/>
          <p:nvPr/>
        </p:nvPicPr>
        <p:blipFill>
          <a:blip r:embed="rId3">
            <a:alphaModFix/>
          </a:blip>
          <a:stretch>
            <a:fillRect/>
          </a:stretch>
        </p:blipFill>
        <p:spPr>
          <a:xfrm>
            <a:off x="4368297" y="1356475"/>
            <a:ext cx="4464001" cy="3167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Result</a:t>
            </a:r>
            <a:endParaRPr/>
          </a:p>
        </p:txBody>
      </p:sp>
      <p:sp>
        <p:nvSpPr>
          <p:cNvPr id="274" name="Google Shape;274;p40"/>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lnSpcReduction="10000"/>
          </a:bodyPr>
          <a:lstStyle/>
          <a:p>
            <a:pPr marL="457200" lvl="0" indent="-304800" algn="l" rtl="0">
              <a:spcBef>
                <a:spcPts val="0"/>
              </a:spcBef>
              <a:spcAft>
                <a:spcPts val="0"/>
              </a:spcAft>
              <a:buSzPts val="1200"/>
              <a:buFont typeface="Roboto"/>
              <a:buChar char="●"/>
            </a:pPr>
            <a:r>
              <a:rPr lang="en-GB" sz="1200">
                <a:latin typeface="Roboto"/>
                <a:ea typeface="Roboto"/>
                <a:cs typeface="Roboto"/>
                <a:sym typeface="Roboto"/>
              </a:rPr>
              <a:t>LSTM Model-1 has 78.9% accuracy rate and LSTM model-2 has 78.6% accuracy rate. CNN model-1 has 78.2% accuracy rate and CNN model-2 has 77.2% accuracy rate. </a:t>
            </a:r>
            <a:endParaRPr sz="1200">
              <a:latin typeface="Roboto"/>
              <a:ea typeface="Roboto"/>
              <a:cs typeface="Roboto"/>
              <a:sym typeface="Roboto"/>
            </a:endParaRPr>
          </a:p>
          <a:p>
            <a:pPr marL="914400" lvl="0" indent="0" algn="l" rtl="0">
              <a:spcBef>
                <a:spcPts val="1200"/>
              </a:spcBef>
              <a:spcAft>
                <a:spcPts val="0"/>
              </a:spcAft>
              <a:buNone/>
            </a:pPr>
            <a:endParaRPr sz="1200">
              <a:latin typeface="Roboto"/>
              <a:ea typeface="Roboto"/>
              <a:cs typeface="Roboto"/>
              <a:sym typeface="Roboto"/>
            </a:endParaRPr>
          </a:p>
          <a:p>
            <a:pPr marL="457200" lvl="0" indent="-304800" algn="l" rtl="0">
              <a:spcBef>
                <a:spcPts val="1200"/>
              </a:spcBef>
              <a:spcAft>
                <a:spcPts val="0"/>
              </a:spcAft>
              <a:buSzPts val="1200"/>
              <a:buFont typeface="Roboto"/>
              <a:buChar char="●"/>
            </a:pPr>
            <a:r>
              <a:rPr lang="en-GB" sz="1200">
                <a:latin typeface="Roboto"/>
                <a:ea typeface="Roboto"/>
                <a:cs typeface="Roboto"/>
                <a:sym typeface="Roboto"/>
              </a:rPr>
              <a:t>Both algorithms have better training times with 512 batch size, are better than their 1024 batch sized models and their accuracy rates are really close. </a:t>
            </a:r>
            <a:endParaRPr sz="1200">
              <a:latin typeface="Roboto"/>
              <a:ea typeface="Roboto"/>
              <a:cs typeface="Roboto"/>
              <a:sym typeface="Roboto"/>
            </a:endParaRPr>
          </a:p>
          <a:p>
            <a:pPr marL="914400" lvl="0" indent="0" algn="l" rtl="0">
              <a:spcBef>
                <a:spcPts val="1200"/>
              </a:spcBef>
              <a:spcAft>
                <a:spcPts val="0"/>
              </a:spcAft>
              <a:buNone/>
            </a:pPr>
            <a:endParaRPr sz="1200">
              <a:latin typeface="Roboto"/>
              <a:ea typeface="Roboto"/>
              <a:cs typeface="Roboto"/>
              <a:sym typeface="Roboto"/>
            </a:endParaRPr>
          </a:p>
          <a:p>
            <a:pPr marL="457200" lvl="0" indent="-304800" algn="l" rtl="0">
              <a:spcBef>
                <a:spcPts val="1200"/>
              </a:spcBef>
              <a:spcAft>
                <a:spcPts val="0"/>
              </a:spcAft>
              <a:buSzPts val="1200"/>
              <a:buFont typeface="Roboto"/>
              <a:buChar char="●"/>
            </a:pPr>
            <a:r>
              <a:rPr lang="en-GB" sz="1200">
                <a:latin typeface="Roboto"/>
                <a:ea typeface="Roboto"/>
                <a:cs typeface="Roboto"/>
                <a:sym typeface="Roboto"/>
              </a:rPr>
              <a:t>As a result of these, we can say that LSTM and CNN models with 1024 batch size are better for accuracy rate. But, models with 512 batch size have close accuracy rates within better training times. </a:t>
            </a:r>
            <a:endParaRPr sz="1200">
              <a:latin typeface="Roboto"/>
              <a:ea typeface="Roboto"/>
              <a:cs typeface="Roboto"/>
              <a:sym typeface="Roboto"/>
            </a:endParaRPr>
          </a:p>
          <a:p>
            <a:pPr marL="914400" lvl="0" indent="0" algn="l" rtl="0">
              <a:spcBef>
                <a:spcPts val="1200"/>
              </a:spcBef>
              <a:spcAft>
                <a:spcPts val="0"/>
              </a:spcAft>
              <a:buNone/>
            </a:pPr>
            <a:endParaRPr sz="1200">
              <a:latin typeface="Roboto"/>
              <a:ea typeface="Roboto"/>
              <a:cs typeface="Roboto"/>
              <a:sym typeface="Roboto"/>
            </a:endParaRPr>
          </a:p>
          <a:p>
            <a:pPr marL="457200" lvl="0" indent="-304800" algn="l" rtl="0">
              <a:spcBef>
                <a:spcPts val="1200"/>
              </a:spcBef>
              <a:spcAft>
                <a:spcPts val="0"/>
              </a:spcAft>
              <a:buSzPts val="1200"/>
              <a:buFont typeface="Roboto"/>
              <a:buChar char="●"/>
            </a:pPr>
            <a:r>
              <a:rPr lang="en-GB" sz="1200">
                <a:latin typeface="Roboto"/>
                <a:ea typeface="Roboto"/>
                <a:cs typeface="Roboto"/>
                <a:sym typeface="Roboto"/>
              </a:rPr>
              <a:t>For accuracy rates of Naive Bayes models there is a small difference like 1.5%. As a result of that, we can say that Naive Bayes with the CountVectorizer method gives better results than Naive Bayes with the TF-IDF method.</a:t>
            </a:r>
            <a:endParaRPr sz="1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1"/>
          <p:cNvSpPr txBox="1">
            <a:spLocks noGrp="1"/>
          </p:cNvSpPr>
          <p:nvPr>
            <p:ph type="title"/>
          </p:nvPr>
        </p:nvSpPr>
        <p:spPr>
          <a:xfrm>
            <a:off x="344250" y="1403850"/>
            <a:ext cx="8455500" cy="2146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Project Delivery #5</a:t>
            </a:r>
            <a:endParaRPr/>
          </a:p>
          <a:p>
            <a:pPr marL="0" lvl="0" indent="0" algn="ctr" rtl="0">
              <a:spcBef>
                <a:spcPts val="0"/>
              </a:spcBef>
              <a:spcAft>
                <a:spcPts val="0"/>
              </a:spcAft>
              <a:buNone/>
            </a:pPr>
            <a:r>
              <a:rPr lang="en-GB"/>
              <a:t>Descriptive Analytics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Dataset</a:t>
            </a:r>
            <a:endParaRPr/>
          </a:p>
        </p:txBody>
      </p:sp>
      <p:sp>
        <p:nvSpPr>
          <p:cNvPr id="71" name="Google Shape;71;p15"/>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100">
                <a:latin typeface="Roboto"/>
                <a:ea typeface="Roboto"/>
                <a:cs typeface="Roboto"/>
                <a:sym typeface="Roboto"/>
              </a:rPr>
              <a:t>The dataset contains 1,600,000 tweets extracted using the twitter api. The tweets have been classified from 0 (negative) to 4 (positive). The dataset contains 6 fields which are target as integer, ids as integer, date as date, flag as string, user as string and text as string. These 6 fields are shown below.</a:t>
            </a:r>
            <a:endParaRPr sz="1100">
              <a:latin typeface="Roboto"/>
              <a:ea typeface="Roboto"/>
              <a:cs typeface="Roboto"/>
              <a:sym typeface="Roboto"/>
            </a:endParaRPr>
          </a:p>
          <a:p>
            <a:pPr marL="457200" lvl="0" indent="-298450" algn="l" rtl="0">
              <a:spcBef>
                <a:spcPts val="1200"/>
              </a:spcBef>
              <a:spcAft>
                <a:spcPts val="0"/>
              </a:spcAft>
              <a:buSzPts val="1100"/>
              <a:buFont typeface="Roboto"/>
              <a:buChar char="●"/>
            </a:pPr>
            <a:r>
              <a:rPr lang="en-GB" sz="1100">
                <a:latin typeface="Roboto"/>
                <a:ea typeface="Roboto"/>
                <a:cs typeface="Roboto"/>
                <a:sym typeface="Roboto"/>
              </a:rPr>
              <a:t>target: The polarity of the tweet (0 - negative, 2 - neutral, 4 - positive)</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GB" sz="1100">
                <a:latin typeface="Roboto"/>
                <a:ea typeface="Roboto"/>
                <a:cs typeface="Roboto"/>
                <a:sym typeface="Roboto"/>
              </a:rPr>
              <a:t>ids: The id of the tweet.</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GB" sz="1100">
                <a:latin typeface="Roboto"/>
                <a:ea typeface="Roboto"/>
                <a:cs typeface="Roboto"/>
                <a:sym typeface="Roboto"/>
              </a:rPr>
              <a:t>date: The date of the tweet.</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GB" sz="1100">
                <a:latin typeface="Roboto"/>
                <a:ea typeface="Roboto"/>
                <a:cs typeface="Roboto"/>
                <a:sym typeface="Roboto"/>
              </a:rPr>
              <a:t>flag: The query. If there is no query, then this value is NO_QUERY.</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GB" sz="1100">
                <a:latin typeface="Roboto"/>
                <a:ea typeface="Roboto"/>
                <a:cs typeface="Roboto"/>
                <a:sym typeface="Roboto"/>
              </a:rPr>
              <a:t>user: The user that tweeted.</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GB" sz="1100">
                <a:latin typeface="Roboto"/>
                <a:ea typeface="Roboto"/>
                <a:cs typeface="Roboto"/>
                <a:sym typeface="Roboto"/>
              </a:rPr>
              <a:t>text: The text of the tweet</a:t>
            </a:r>
            <a:endParaRPr sz="1100">
              <a:latin typeface="Roboto"/>
              <a:ea typeface="Roboto"/>
              <a:cs typeface="Roboto"/>
              <a:sym typeface="Roboto"/>
            </a:endParaRPr>
          </a:p>
          <a:p>
            <a:pPr marL="0" lvl="0" indent="0" algn="l" rtl="0">
              <a:spcBef>
                <a:spcPts val="1200"/>
              </a:spcBef>
              <a:spcAft>
                <a:spcPts val="1200"/>
              </a:spcAft>
              <a:buNone/>
            </a:pPr>
            <a:endParaRPr>
              <a:latin typeface="Roboto"/>
              <a:ea typeface="Roboto"/>
              <a:cs typeface="Roboto"/>
              <a:sym typeface="Roboto"/>
            </a:endParaRPr>
          </a:p>
        </p:txBody>
      </p:sp>
      <p:pic>
        <p:nvPicPr>
          <p:cNvPr id="72" name="Google Shape;72;p15"/>
          <p:cNvPicPr preferRelativeResize="0"/>
          <p:nvPr/>
        </p:nvPicPr>
        <p:blipFill>
          <a:blip r:embed="rId3">
            <a:alphaModFix/>
          </a:blip>
          <a:stretch>
            <a:fillRect/>
          </a:stretch>
        </p:blipFill>
        <p:spPr>
          <a:xfrm>
            <a:off x="5197625" y="128375"/>
            <a:ext cx="3432000" cy="889350"/>
          </a:xfrm>
          <a:prstGeom prst="rect">
            <a:avLst/>
          </a:prstGeom>
          <a:noFill/>
          <a:ln>
            <a:noFill/>
          </a:ln>
        </p:spPr>
      </p:pic>
      <p:pic>
        <p:nvPicPr>
          <p:cNvPr id="73" name="Google Shape;73;p15"/>
          <p:cNvPicPr preferRelativeResize="0"/>
          <p:nvPr/>
        </p:nvPicPr>
        <p:blipFill>
          <a:blip r:embed="rId4">
            <a:alphaModFix/>
          </a:blip>
          <a:stretch>
            <a:fillRect/>
          </a:stretch>
        </p:blipFill>
        <p:spPr>
          <a:xfrm>
            <a:off x="5891000" y="1750600"/>
            <a:ext cx="2045250" cy="1481400"/>
          </a:xfrm>
          <a:prstGeom prst="rect">
            <a:avLst/>
          </a:prstGeom>
          <a:noFill/>
          <a:ln>
            <a:noFill/>
          </a:ln>
        </p:spPr>
      </p:pic>
      <p:pic>
        <p:nvPicPr>
          <p:cNvPr id="74" name="Google Shape;74;p15"/>
          <p:cNvPicPr preferRelativeResize="0"/>
          <p:nvPr/>
        </p:nvPicPr>
        <p:blipFill>
          <a:blip r:embed="rId5">
            <a:alphaModFix/>
          </a:blip>
          <a:stretch>
            <a:fillRect/>
          </a:stretch>
        </p:blipFill>
        <p:spPr>
          <a:xfrm>
            <a:off x="566475" y="3320700"/>
            <a:ext cx="2250900" cy="1187600"/>
          </a:xfrm>
          <a:prstGeom prst="rect">
            <a:avLst/>
          </a:prstGeom>
          <a:noFill/>
          <a:ln>
            <a:noFill/>
          </a:ln>
        </p:spPr>
      </p:pic>
      <p:sp>
        <p:nvSpPr>
          <p:cNvPr id="75" name="Google Shape;75;p15"/>
          <p:cNvSpPr txBox="1"/>
          <p:nvPr/>
        </p:nvSpPr>
        <p:spPr>
          <a:xfrm>
            <a:off x="5283275" y="1017725"/>
            <a:ext cx="3260700" cy="30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Figure 1. A sample from the dataset.</a:t>
            </a:r>
            <a:endParaRPr sz="800" i="1">
              <a:solidFill>
                <a:srgbClr val="3C4043"/>
              </a:solidFill>
              <a:highlight>
                <a:srgbClr val="FFFFFF"/>
              </a:highlight>
              <a:latin typeface="Roboto"/>
              <a:ea typeface="Roboto"/>
              <a:cs typeface="Roboto"/>
              <a:sym typeface="Roboto"/>
            </a:endParaRPr>
          </a:p>
        </p:txBody>
      </p:sp>
      <p:sp>
        <p:nvSpPr>
          <p:cNvPr id="76" name="Google Shape;76;p15"/>
          <p:cNvSpPr txBox="1"/>
          <p:nvPr/>
        </p:nvSpPr>
        <p:spPr>
          <a:xfrm>
            <a:off x="5283275" y="3232000"/>
            <a:ext cx="3260700" cy="30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Figure 2. Dataset after reduction.</a:t>
            </a:r>
            <a:endParaRPr sz="800" i="1">
              <a:solidFill>
                <a:srgbClr val="3C4043"/>
              </a:solidFill>
              <a:highlight>
                <a:srgbClr val="FFFFFF"/>
              </a:highlight>
              <a:latin typeface="Roboto"/>
              <a:ea typeface="Roboto"/>
              <a:cs typeface="Roboto"/>
              <a:sym typeface="Roboto"/>
            </a:endParaRPr>
          </a:p>
        </p:txBody>
      </p:sp>
      <p:sp>
        <p:nvSpPr>
          <p:cNvPr id="77" name="Google Shape;77;p15"/>
          <p:cNvSpPr txBox="1"/>
          <p:nvPr/>
        </p:nvSpPr>
        <p:spPr>
          <a:xfrm>
            <a:off x="927850" y="4804075"/>
            <a:ext cx="3260700" cy="30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2"/>
              </a:buClr>
              <a:buSzPts val="1100"/>
              <a:buFont typeface="Arial"/>
              <a:buNone/>
            </a:pPr>
            <a:r>
              <a:rPr lang="en-GB" sz="800" i="1">
                <a:solidFill>
                  <a:srgbClr val="3C4043"/>
                </a:solidFill>
                <a:highlight>
                  <a:srgbClr val="FFFFFF"/>
                </a:highlight>
                <a:latin typeface="Roboto"/>
                <a:ea typeface="Roboto"/>
                <a:cs typeface="Roboto"/>
                <a:sym typeface="Roboto"/>
              </a:rPr>
              <a:t>Figure 3. Data distribution.</a:t>
            </a:r>
            <a:endParaRPr sz="800" i="1">
              <a:solidFill>
                <a:srgbClr val="3C4043"/>
              </a:solidFill>
              <a:highlight>
                <a:srgbClr val="FFFFFF"/>
              </a:highlight>
              <a:latin typeface="Roboto"/>
              <a:ea typeface="Roboto"/>
              <a:cs typeface="Roboto"/>
              <a:sym typeface="Roboto"/>
            </a:endParaRPr>
          </a:p>
        </p:txBody>
      </p:sp>
      <p:pic>
        <p:nvPicPr>
          <p:cNvPr id="78" name="Google Shape;78;p15"/>
          <p:cNvPicPr preferRelativeResize="0"/>
          <p:nvPr/>
        </p:nvPicPr>
        <p:blipFill rotWithShape="1">
          <a:blip r:embed="rId6">
            <a:alphaModFix/>
          </a:blip>
          <a:srcRect t="1555"/>
          <a:stretch/>
        </p:blipFill>
        <p:spPr>
          <a:xfrm>
            <a:off x="2863500" y="3024900"/>
            <a:ext cx="1779175" cy="1779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Project Delivery #5 - Descriptive Analytics</a:t>
            </a:r>
            <a:endParaRPr/>
          </a:p>
        </p:txBody>
      </p:sp>
      <p:sp>
        <p:nvSpPr>
          <p:cNvPr id="285" name="Google Shape;285;p42"/>
          <p:cNvSpPr txBox="1">
            <a:spLocks noGrp="1"/>
          </p:cNvSpPr>
          <p:nvPr>
            <p:ph type="body" idx="1"/>
          </p:nvPr>
        </p:nvSpPr>
        <p:spPr>
          <a:xfrm>
            <a:off x="311700" y="1234075"/>
            <a:ext cx="3165300" cy="3334800"/>
          </a:xfrm>
          <a:prstGeom prst="rect">
            <a:avLst/>
          </a:prstGeom>
        </p:spPr>
        <p:txBody>
          <a:bodyPr spcFirstLastPara="1" wrap="square" lIns="91425" tIns="91425" rIns="91425" bIns="91425" anchor="t" anchorCtr="0">
            <a:normAutofit/>
          </a:bodyPr>
          <a:lstStyle/>
          <a:p>
            <a:pPr marL="0" lvl="0" indent="457200" algn="l" rtl="0">
              <a:spcBef>
                <a:spcPts val="0"/>
              </a:spcBef>
              <a:spcAft>
                <a:spcPts val="0"/>
              </a:spcAft>
              <a:buNone/>
            </a:pPr>
            <a:r>
              <a:rPr lang="en-GB" sz="1200">
                <a:solidFill>
                  <a:srgbClr val="3C4043"/>
                </a:solidFill>
                <a:latin typeface="Arial"/>
                <a:ea typeface="Arial"/>
                <a:cs typeface="Arial"/>
                <a:sym typeface="Arial"/>
              </a:rPr>
              <a:t>We use Term Frequency-Inverse Document Frequency (TF-IDF) to transform the text data. You can obtain the tf-idf array.</a:t>
            </a:r>
            <a:endParaRPr sz="1200">
              <a:solidFill>
                <a:srgbClr val="3C4043"/>
              </a:solidFill>
              <a:latin typeface="Arial"/>
              <a:ea typeface="Arial"/>
              <a:cs typeface="Arial"/>
              <a:sym typeface="Arial"/>
            </a:endParaRPr>
          </a:p>
          <a:p>
            <a:pPr marL="0" lvl="0" indent="457200" algn="l" rtl="0">
              <a:spcBef>
                <a:spcPts val="0"/>
              </a:spcBef>
              <a:spcAft>
                <a:spcPts val="0"/>
              </a:spcAft>
              <a:buNone/>
            </a:pPr>
            <a:endParaRPr sz="1200">
              <a:solidFill>
                <a:srgbClr val="3C4043"/>
              </a:solidFill>
              <a:latin typeface="Arial"/>
              <a:ea typeface="Arial"/>
              <a:cs typeface="Arial"/>
              <a:sym typeface="Arial"/>
            </a:endParaRPr>
          </a:p>
          <a:p>
            <a:pPr marL="0" lvl="0" indent="0" algn="l" rtl="0">
              <a:spcBef>
                <a:spcPts val="0"/>
              </a:spcBef>
              <a:spcAft>
                <a:spcPts val="0"/>
              </a:spcAft>
              <a:buNone/>
            </a:pPr>
            <a:endParaRPr sz="1200">
              <a:solidFill>
                <a:srgbClr val="3C4043"/>
              </a:solidFill>
              <a:latin typeface="Arial"/>
              <a:ea typeface="Arial"/>
              <a:cs typeface="Arial"/>
              <a:sym typeface="Arial"/>
            </a:endParaRPr>
          </a:p>
          <a:p>
            <a:pPr marL="0" lvl="0" indent="0" algn="l" rtl="0">
              <a:spcBef>
                <a:spcPts val="0"/>
              </a:spcBef>
              <a:spcAft>
                <a:spcPts val="0"/>
              </a:spcAft>
              <a:buNone/>
            </a:pPr>
            <a:r>
              <a:rPr lang="en-GB" sz="1200">
                <a:solidFill>
                  <a:srgbClr val="3C4043"/>
                </a:solidFill>
                <a:latin typeface="Arial"/>
                <a:ea typeface="Arial"/>
                <a:cs typeface="Arial"/>
                <a:sym typeface="Arial"/>
              </a:rPr>
              <a:t>	Then, we use the Elbow method to make sure we choose the optimal number of clusters. We decided to make experiments 2 and 3 number of clusters.</a:t>
            </a:r>
            <a:endParaRPr sz="1200">
              <a:solidFill>
                <a:srgbClr val="3C4043"/>
              </a:solidFill>
              <a:latin typeface="Arial"/>
              <a:ea typeface="Arial"/>
              <a:cs typeface="Arial"/>
              <a:sym typeface="Arial"/>
            </a:endParaRPr>
          </a:p>
          <a:p>
            <a:pPr marL="0" lvl="0" indent="0" algn="l" rtl="0">
              <a:spcBef>
                <a:spcPts val="0"/>
              </a:spcBef>
              <a:spcAft>
                <a:spcPts val="0"/>
              </a:spcAft>
              <a:buNone/>
            </a:pPr>
            <a:endParaRPr sz="1200">
              <a:solidFill>
                <a:srgbClr val="3C4043"/>
              </a:solidFill>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200">
              <a:solidFill>
                <a:srgbClr val="3C4043"/>
              </a:solidFill>
              <a:latin typeface="Arial"/>
              <a:ea typeface="Arial"/>
              <a:cs typeface="Arial"/>
              <a:sym typeface="Arial"/>
            </a:endParaRPr>
          </a:p>
        </p:txBody>
      </p:sp>
      <p:pic>
        <p:nvPicPr>
          <p:cNvPr id="286" name="Google Shape;286;p42"/>
          <p:cNvPicPr preferRelativeResize="0"/>
          <p:nvPr/>
        </p:nvPicPr>
        <p:blipFill>
          <a:blip r:embed="rId3">
            <a:alphaModFix/>
          </a:blip>
          <a:stretch>
            <a:fillRect/>
          </a:stretch>
        </p:blipFill>
        <p:spPr>
          <a:xfrm>
            <a:off x="3589525" y="1234075"/>
            <a:ext cx="5116451" cy="977400"/>
          </a:xfrm>
          <a:prstGeom prst="rect">
            <a:avLst/>
          </a:prstGeom>
          <a:noFill/>
          <a:ln>
            <a:noFill/>
          </a:ln>
        </p:spPr>
      </p:pic>
      <p:pic>
        <p:nvPicPr>
          <p:cNvPr id="287" name="Google Shape;287;p42"/>
          <p:cNvPicPr preferRelativeResize="0"/>
          <p:nvPr/>
        </p:nvPicPr>
        <p:blipFill>
          <a:blip r:embed="rId4">
            <a:alphaModFix/>
          </a:blip>
          <a:stretch>
            <a:fillRect/>
          </a:stretch>
        </p:blipFill>
        <p:spPr>
          <a:xfrm>
            <a:off x="4657088" y="2427825"/>
            <a:ext cx="2981325" cy="1990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Instance Distribution - Pie Charts</a:t>
            </a:r>
            <a:endParaRPr/>
          </a:p>
        </p:txBody>
      </p:sp>
      <p:pic>
        <p:nvPicPr>
          <p:cNvPr id="293" name="Google Shape;293;p43"/>
          <p:cNvPicPr preferRelativeResize="0"/>
          <p:nvPr/>
        </p:nvPicPr>
        <p:blipFill>
          <a:blip r:embed="rId3">
            <a:alphaModFix/>
          </a:blip>
          <a:stretch>
            <a:fillRect/>
          </a:stretch>
        </p:blipFill>
        <p:spPr>
          <a:xfrm>
            <a:off x="1154025" y="1209688"/>
            <a:ext cx="2609850" cy="2724150"/>
          </a:xfrm>
          <a:prstGeom prst="rect">
            <a:avLst/>
          </a:prstGeom>
          <a:noFill/>
          <a:ln>
            <a:noFill/>
          </a:ln>
        </p:spPr>
      </p:pic>
      <p:sp>
        <p:nvSpPr>
          <p:cNvPr id="294" name="Google Shape;294;p43"/>
          <p:cNvSpPr txBox="1"/>
          <p:nvPr/>
        </p:nvSpPr>
        <p:spPr>
          <a:xfrm>
            <a:off x="877000" y="3933850"/>
            <a:ext cx="3000000" cy="869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000">
                <a:solidFill>
                  <a:schemeClr val="dk2"/>
                </a:solidFill>
                <a:latin typeface="Roboto"/>
                <a:ea typeface="Roboto"/>
                <a:cs typeface="Roboto"/>
                <a:sym typeface="Roboto"/>
              </a:rPr>
              <a:t>Cluster 0 Percentage = 94.3%</a:t>
            </a:r>
            <a:endParaRPr sz="1000">
              <a:solidFill>
                <a:schemeClr val="dk2"/>
              </a:solidFill>
              <a:latin typeface="Roboto"/>
              <a:ea typeface="Roboto"/>
              <a:cs typeface="Roboto"/>
              <a:sym typeface="Roboto"/>
            </a:endParaRPr>
          </a:p>
          <a:p>
            <a:pPr marL="0" lvl="0" indent="0" algn="ctr" rtl="0">
              <a:lnSpc>
                <a:spcPct val="115000"/>
              </a:lnSpc>
              <a:spcBef>
                <a:spcPts val="0"/>
              </a:spcBef>
              <a:spcAft>
                <a:spcPts val="0"/>
              </a:spcAft>
              <a:buNone/>
            </a:pPr>
            <a:r>
              <a:rPr lang="en-GB" sz="1000">
                <a:solidFill>
                  <a:schemeClr val="dk2"/>
                </a:solidFill>
                <a:latin typeface="Roboto"/>
                <a:ea typeface="Roboto"/>
                <a:cs typeface="Roboto"/>
                <a:sym typeface="Roboto"/>
              </a:rPr>
              <a:t>Cluster 1 Percentage = 5.7%</a:t>
            </a:r>
            <a:endParaRPr sz="1000">
              <a:solidFill>
                <a:schemeClr val="dk2"/>
              </a:solidFill>
              <a:latin typeface="Roboto"/>
              <a:ea typeface="Roboto"/>
              <a:cs typeface="Roboto"/>
              <a:sym typeface="Roboto"/>
            </a:endParaRPr>
          </a:p>
          <a:p>
            <a:pPr marL="0" lvl="0" indent="0" algn="ctr" rtl="0">
              <a:lnSpc>
                <a:spcPct val="115000"/>
              </a:lnSpc>
              <a:spcBef>
                <a:spcPts val="0"/>
              </a:spcBef>
              <a:spcAft>
                <a:spcPts val="0"/>
              </a:spcAft>
              <a:buNone/>
            </a:pPr>
            <a:r>
              <a:rPr lang="en-GB" sz="1000">
                <a:solidFill>
                  <a:schemeClr val="dk2"/>
                </a:solidFill>
                <a:latin typeface="Roboto"/>
                <a:ea typeface="Roboto"/>
                <a:cs typeface="Roboto"/>
                <a:sym typeface="Roboto"/>
              </a:rPr>
              <a:t>Figure 3. A pie chart showing the instance distributions for 2 clusters.</a:t>
            </a:r>
            <a:endParaRPr sz="1000">
              <a:latin typeface="Roboto"/>
              <a:ea typeface="Roboto"/>
              <a:cs typeface="Roboto"/>
              <a:sym typeface="Roboto"/>
            </a:endParaRPr>
          </a:p>
        </p:txBody>
      </p:sp>
      <p:pic>
        <p:nvPicPr>
          <p:cNvPr id="295" name="Google Shape;295;p43"/>
          <p:cNvPicPr preferRelativeResize="0"/>
          <p:nvPr/>
        </p:nvPicPr>
        <p:blipFill rotWithShape="1">
          <a:blip r:embed="rId4">
            <a:alphaModFix/>
          </a:blip>
          <a:srcRect t="2808"/>
          <a:stretch/>
        </p:blipFill>
        <p:spPr>
          <a:xfrm>
            <a:off x="5095400" y="1252538"/>
            <a:ext cx="2590800" cy="2638425"/>
          </a:xfrm>
          <a:prstGeom prst="rect">
            <a:avLst/>
          </a:prstGeom>
          <a:noFill/>
          <a:ln>
            <a:noFill/>
          </a:ln>
        </p:spPr>
      </p:pic>
      <p:sp>
        <p:nvSpPr>
          <p:cNvPr id="296" name="Google Shape;296;p43"/>
          <p:cNvSpPr txBox="1"/>
          <p:nvPr/>
        </p:nvSpPr>
        <p:spPr>
          <a:xfrm>
            <a:off x="4771375" y="3827650"/>
            <a:ext cx="3000000" cy="1046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000">
                <a:solidFill>
                  <a:schemeClr val="dk2"/>
                </a:solidFill>
                <a:latin typeface="Roboto"/>
                <a:ea typeface="Roboto"/>
                <a:cs typeface="Roboto"/>
                <a:sym typeface="Roboto"/>
              </a:rPr>
              <a:t>Cluster 0 Percentage = 88.6%</a:t>
            </a:r>
            <a:endParaRPr sz="1000">
              <a:solidFill>
                <a:schemeClr val="dk2"/>
              </a:solidFill>
              <a:latin typeface="Roboto"/>
              <a:ea typeface="Roboto"/>
              <a:cs typeface="Roboto"/>
              <a:sym typeface="Roboto"/>
            </a:endParaRPr>
          </a:p>
          <a:p>
            <a:pPr marL="0" lvl="0" indent="0" algn="ctr" rtl="0">
              <a:lnSpc>
                <a:spcPct val="115000"/>
              </a:lnSpc>
              <a:spcBef>
                <a:spcPts val="0"/>
              </a:spcBef>
              <a:spcAft>
                <a:spcPts val="0"/>
              </a:spcAft>
              <a:buNone/>
            </a:pPr>
            <a:r>
              <a:rPr lang="en-GB" sz="1000">
                <a:solidFill>
                  <a:schemeClr val="dk2"/>
                </a:solidFill>
                <a:latin typeface="Roboto"/>
                <a:ea typeface="Roboto"/>
                <a:cs typeface="Roboto"/>
                <a:sym typeface="Roboto"/>
              </a:rPr>
              <a:t>Cluster 1 Percentage = 5.7%</a:t>
            </a:r>
            <a:endParaRPr sz="1000">
              <a:solidFill>
                <a:schemeClr val="dk2"/>
              </a:solidFill>
              <a:latin typeface="Roboto"/>
              <a:ea typeface="Roboto"/>
              <a:cs typeface="Roboto"/>
              <a:sym typeface="Roboto"/>
            </a:endParaRPr>
          </a:p>
          <a:p>
            <a:pPr marL="0" lvl="0" indent="0" algn="ctr" rtl="0">
              <a:lnSpc>
                <a:spcPct val="115000"/>
              </a:lnSpc>
              <a:spcBef>
                <a:spcPts val="0"/>
              </a:spcBef>
              <a:spcAft>
                <a:spcPts val="0"/>
              </a:spcAft>
              <a:buNone/>
            </a:pPr>
            <a:r>
              <a:rPr lang="en-GB" sz="1000">
                <a:solidFill>
                  <a:schemeClr val="dk2"/>
                </a:solidFill>
                <a:latin typeface="Roboto"/>
                <a:ea typeface="Roboto"/>
                <a:cs typeface="Roboto"/>
                <a:sym typeface="Roboto"/>
              </a:rPr>
              <a:t>Cluster 2 Percentage = 5.7%</a:t>
            </a:r>
            <a:endParaRPr sz="1000">
              <a:solidFill>
                <a:schemeClr val="dk2"/>
              </a:solidFill>
              <a:latin typeface="Roboto"/>
              <a:ea typeface="Roboto"/>
              <a:cs typeface="Roboto"/>
              <a:sym typeface="Roboto"/>
            </a:endParaRPr>
          </a:p>
          <a:p>
            <a:pPr marL="0" lvl="0" indent="0" algn="ctr" rtl="0">
              <a:lnSpc>
                <a:spcPct val="115000"/>
              </a:lnSpc>
              <a:spcBef>
                <a:spcPts val="0"/>
              </a:spcBef>
              <a:spcAft>
                <a:spcPts val="0"/>
              </a:spcAft>
              <a:buNone/>
            </a:pPr>
            <a:r>
              <a:rPr lang="en-GB" sz="1000">
                <a:solidFill>
                  <a:schemeClr val="dk2"/>
                </a:solidFill>
                <a:latin typeface="Roboto"/>
                <a:ea typeface="Roboto"/>
                <a:cs typeface="Roboto"/>
                <a:sym typeface="Roboto"/>
              </a:rPr>
              <a:t>Figure 4. A pie chart showing the instance distributions for 3 clusters.</a:t>
            </a:r>
            <a:endParaRPr sz="1000">
              <a:solidFill>
                <a:schemeClr val="dk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Evaluation of Experiments - Experiment 1 Number of Clusters = 2  </a:t>
            </a:r>
            <a:endParaRPr/>
          </a:p>
        </p:txBody>
      </p:sp>
      <p:sp>
        <p:nvSpPr>
          <p:cNvPr id="302" name="Google Shape;302;p4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3" name="Google Shape;303;p44"/>
          <p:cNvPicPr preferRelativeResize="0"/>
          <p:nvPr/>
        </p:nvPicPr>
        <p:blipFill>
          <a:blip r:embed="rId3">
            <a:alphaModFix/>
          </a:blip>
          <a:stretch>
            <a:fillRect/>
          </a:stretch>
        </p:blipFill>
        <p:spPr>
          <a:xfrm>
            <a:off x="2709874" y="1119800"/>
            <a:ext cx="3444275" cy="2343175"/>
          </a:xfrm>
          <a:prstGeom prst="rect">
            <a:avLst/>
          </a:prstGeom>
          <a:noFill/>
          <a:ln>
            <a:noFill/>
          </a:ln>
        </p:spPr>
      </p:pic>
      <p:pic>
        <p:nvPicPr>
          <p:cNvPr id="304" name="Google Shape;304;p44"/>
          <p:cNvPicPr preferRelativeResize="0"/>
          <p:nvPr/>
        </p:nvPicPr>
        <p:blipFill>
          <a:blip r:embed="rId4">
            <a:alphaModFix/>
          </a:blip>
          <a:stretch>
            <a:fillRect/>
          </a:stretch>
        </p:blipFill>
        <p:spPr>
          <a:xfrm>
            <a:off x="1704975" y="3769925"/>
            <a:ext cx="5734050" cy="657225"/>
          </a:xfrm>
          <a:prstGeom prst="rect">
            <a:avLst/>
          </a:prstGeom>
          <a:noFill/>
          <a:ln>
            <a:noFill/>
          </a:ln>
        </p:spPr>
      </p:pic>
      <p:sp>
        <p:nvSpPr>
          <p:cNvPr id="305" name="Google Shape;305;p44"/>
          <p:cNvSpPr txBox="1"/>
          <p:nvPr/>
        </p:nvSpPr>
        <p:spPr>
          <a:xfrm>
            <a:off x="2932013" y="4568875"/>
            <a:ext cx="30000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000">
                <a:solidFill>
                  <a:srgbClr val="3C4043"/>
                </a:solidFill>
                <a:latin typeface="Roboto"/>
                <a:ea typeface="Roboto"/>
                <a:cs typeface="Roboto"/>
                <a:sym typeface="Roboto"/>
              </a:rPr>
              <a:t>Evaluation metrics for 2 clusters.</a:t>
            </a:r>
            <a:endParaRPr sz="10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11" name="Google Shape;311;p45"/>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2" name="Google Shape;312;p45"/>
          <p:cNvPicPr preferRelativeResize="0"/>
          <p:nvPr/>
        </p:nvPicPr>
        <p:blipFill>
          <a:blip r:embed="rId3">
            <a:alphaModFix/>
          </a:blip>
          <a:stretch>
            <a:fillRect/>
          </a:stretch>
        </p:blipFill>
        <p:spPr>
          <a:xfrm>
            <a:off x="2017950" y="445025"/>
            <a:ext cx="1013500" cy="3844600"/>
          </a:xfrm>
          <a:prstGeom prst="rect">
            <a:avLst/>
          </a:prstGeom>
          <a:noFill/>
          <a:ln>
            <a:noFill/>
          </a:ln>
        </p:spPr>
      </p:pic>
      <p:pic>
        <p:nvPicPr>
          <p:cNvPr id="313" name="Google Shape;313;p45"/>
          <p:cNvPicPr preferRelativeResize="0"/>
          <p:nvPr/>
        </p:nvPicPr>
        <p:blipFill>
          <a:blip r:embed="rId4">
            <a:alphaModFix/>
          </a:blip>
          <a:stretch>
            <a:fillRect/>
          </a:stretch>
        </p:blipFill>
        <p:spPr>
          <a:xfrm>
            <a:off x="4764550" y="445025"/>
            <a:ext cx="1087300" cy="3672625"/>
          </a:xfrm>
          <a:prstGeom prst="rect">
            <a:avLst/>
          </a:prstGeom>
          <a:noFill/>
          <a:ln>
            <a:noFill/>
          </a:ln>
        </p:spPr>
      </p:pic>
      <p:sp>
        <p:nvSpPr>
          <p:cNvPr id="314" name="Google Shape;314;p45"/>
          <p:cNvSpPr txBox="1"/>
          <p:nvPr/>
        </p:nvSpPr>
        <p:spPr>
          <a:xfrm>
            <a:off x="1024700" y="4359425"/>
            <a:ext cx="30000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000">
                <a:solidFill>
                  <a:srgbClr val="3C4043"/>
                </a:solidFill>
                <a:latin typeface="Roboto"/>
                <a:ea typeface="Roboto"/>
                <a:cs typeface="Roboto"/>
                <a:sym typeface="Roboto"/>
              </a:rPr>
              <a:t>Most important words in Cluster 0</a:t>
            </a:r>
            <a:endParaRPr sz="1000">
              <a:latin typeface="Roboto"/>
              <a:ea typeface="Roboto"/>
              <a:cs typeface="Roboto"/>
              <a:sym typeface="Roboto"/>
            </a:endParaRPr>
          </a:p>
        </p:txBody>
      </p:sp>
      <p:sp>
        <p:nvSpPr>
          <p:cNvPr id="315" name="Google Shape;315;p45"/>
          <p:cNvSpPr txBox="1"/>
          <p:nvPr/>
        </p:nvSpPr>
        <p:spPr>
          <a:xfrm>
            <a:off x="3808200" y="4359425"/>
            <a:ext cx="30000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000">
                <a:solidFill>
                  <a:srgbClr val="3C4043"/>
                </a:solidFill>
                <a:latin typeface="Roboto"/>
                <a:ea typeface="Roboto"/>
                <a:cs typeface="Roboto"/>
                <a:sym typeface="Roboto"/>
              </a:rPr>
              <a:t>Most important words in Cluster 1</a:t>
            </a:r>
            <a:endParaRPr sz="10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GB"/>
              <a:t>Evaluation of Experiments - Experiment 2 Number of Clusters = 3  </a:t>
            </a:r>
            <a:endParaRPr/>
          </a:p>
          <a:p>
            <a:pPr marL="0" lvl="0" indent="0" algn="l" rtl="0">
              <a:spcBef>
                <a:spcPts val="0"/>
              </a:spcBef>
              <a:spcAft>
                <a:spcPts val="0"/>
              </a:spcAft>
              <a:buNone/>
            </a:pPr>
            <a:endParaRPr/>
          </a:p>
        </p:txBody>
      </p:sp>
      <p:pic>
        <p:nvPicPr>
          <p:cNvPr id="321" name="Google Shape;321;p46"/>
          <p:cNvPicPr preferRelativeResize="0"/>
          <p:nvPr/>
        </p:nvPicPr>
        <p:blipFill>
          <a:blip r:embed="rId3">
            <a:alphaModFix/>
          </a:blip>
          <a:stretch>
            <a:fillRect/>
          </a:stretch>
        </p:blipFill>
        <p:spPr>
          <a:xfrm>
            <a:off x="2719125" y="1120950"/>
            <a:ext cx="3311175" cy="2254050"/>
          </a:xfrm>
          <a:prstGeom prst="rect">
            <a:avLst/>
          </a:prstGeom>
          <a:noFill/>
          <a:ln>
            <a:noFill/>
          </a:ln>
        </p:spPr>
      </p:pic>
      <p:pic>
        <p:nvPicPr>
          <p:cNvPr id="322" name="Google Shape;322;p46"/>
          <p:cNvPicPr preferRelativeResize="0"/>
          <p:nvPr/>
        </p:nvPicPr>
        <p:blipFill>
          <a:blip r:embed="rId4">
            <a:alphaModFix/>
          </a:blip>
          <a:stretch>
            <a:fillRect/>
          </a:stretch>
        </p:blipFill>
        <p:spPr>
          <a:xfrm>
            <a:off x="1507688" y="3883075"/>
            <a:ext cx="5734050" cy="685800"/>
          </a:xfrm>
          <a:prstGeom prst="rect">
            <a:avLst/>
          </a:prstGeom>
          <a:noFill/>
          <a:ln>
            <a:noFill/>
          </a:ln>
        </p:spPr>
      </p:pic>
      <p:sp>
        <p:nvSpPr>
          <p:cNvPr id="323" name="Google Shape;323;p46"/>
          <p:cNvSpPr txBox="1"/>
          <p:nvPr/>
        </p:nvSpPr>
        <p:spPr>
          <a:xfrm>
            <a:off x="2874713" y="4561800"/>
            <a:ext cx="30000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000">
                <a:solidFill>
                  <a:srgbClr val="3C4043"/>
                </a:solidFill>
                <a:latin typeface="Roboto"/>
                <a:ea typeface="Roboto"/>
                <a:cs typeface="Roboto"/>
                <a:sym typeface="Roboto"/>
              </a:rPr>
              <a:t>Evaluation metrics for 2 clusters.</a:t>
            </a:r>
            <a:endParaRPr sz="10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7"/>
          <p:cNvPicPr preferRelativeResize="0"/>
          <p:nvPr/>
        </p:nvPicPr>
        <p:blipFill>
          <a:blip r:embed="rId3">
            <a:alphaModFix/>
          </a:blip>
          <a:stretch>
            <a:fillRect/>
          </a:stretch>
        </p:blipFill>
        <p:spPr>
          <a:xfrm>
            <a:off x="1554300" y="649700"/>
            <a:ext cx="940775" cy="3573375"/>
          </a:xfrm>
          <a:prstGeom prst="rect">
            <a:avLst/>
          </a:prstGeom>
          <a:noFill/>
          <a:ln>
            <a:noFill/>
          </a:ln>
        </p:spPr>
      </p:pic>
      <p:pic>
        <p:nvPicPr>
          <p:cNvPr id="329" name="Google Shape;329;p47"/>
          <p:cNvPicPr preferRelativeResize="0"/>
          <p:nvPr/>
        </p:nvPicPr>
        <p:blipFill>
          <a:blip r:embed="rId4">
            <a:alphaModFix/>
          </a:blip>
          <a:stretch>
            <a:fillRect/>
          </a:stretch>
        </p:blipFill>
        <p:spPr>
          <a:xfrm>
            <a:off x="3675275" y="627351"/>
            <a:ext cx="1107275" cy="3618075"/>
          </a:xfrm>
          <a:prstGeom prst="rect">
            <a:avLst/>
          </a:prstGeom>
          <a:noFill/>
          <a:ln>
            <a:noFill/>
          </a:ln>
        </p:spPr>
      </p:pic>
      <p:pic>
        <p:nvPicPr>
          <p:cNvPr id="330" name="Google Shape;330;p47"/>
          <p:cNvPicPr preferRelativeResize="0"/>
          <p:nvPr/>
        </p:nvPicPr>
        <p:blipFill>
          <a:blip r:embed="rId5">
            <a:alphaModFix/>
          </a:blip>
          <a:stretch>
            <a:fillRect/>
          </a:stretch>
        </p:blipFill>
        <p:spPr>
          <a:xfrm>
            <a:off x="6321250" y="631220"/>
            <a:ext cx="1107275" cy="3610341"/>
          </a:xfrm>
          <a:prstGeom prst="rect">
            <a:avLst/>
          </a:prstGeom>
          <a:noFill/>
          <a:ln>
            <a:noFill/>
          </a:ln>
        </p:spPr>
      </p:pic>
      <p:sp>
        <p:nvSpPr>
          <p:cNvPr id="331" name="Google Shape;331;p47"/>
          <p:cNvSpPr txBox="1"/>
          <p:nvPr/>
        </p:nvSpPr>
        <p:spPr>
          <a:xfrm>
            <a:off x="524688" y="4335375"/>
            <a:ext cx="30000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000">
                <a:solidFill>
                  <a:srgbClr val="3C4043"/>
                </a:solidFill>
                <a:latin typeface="Roboto"/>
                <a:ea typeface="Roboto"/>
                <a:cs typeface="Roboto"/>
                <a:sym typeface="Roboto"/>
              </a:rPr>
              <a:t>Most important words in Cluster 0</a:t>
            </a:r>
            <a:endParaRPr sz="1000">
              <a:latin typeface="Roboto"/>
              <a:ea typeface="Roboto"/>
              <a:cs typeface="Roboto"/>
              <a:sym typeface="Roboto"/>
            </a:endParaRPr>
          </a:p>
        </p:txBody>
      </p:sp>
      <p:sp>
        <p:nvSpPr>
          <p:cNvPr id="332" name="Google Shape;332;p47"/>
          <p:cNvSpPr txBox="1"/>
          <p:nvPr/>
        </p:nvSpPr>
        <p:spPr>
          <a:xfrm>
            <a:off x="2728900" y="4335375"/>
            <a:ext cx="30000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000">
                <a:solidFill>
                  <a:srgbClr val="3C4043"/>
                </a:solidFill>
                <a:latin typeface="Roboto"/>
                <a:ea typeface="Roboto"/>
                <a:cs typeface="Roboto"/>
                <a:sym typeface="Roboto"/>
              </a:rPr>
              <a:t>Most important words in Cluster 1</a:t>
            </a:r>
            <a:endParaRPr sz="1000">
              <a:latin typeface="Roboto"/>
              <a:ea typeface="Roboto"/>
              <a:cs typeface="Roboto"/>
              <a:sym typeface="Roboto"/>
            </a:endParaRPr>
          </a:p>
        </p:txBody>
      </p:sp>
      <p:sp>
        <p:nvSpPr>
          <p:cNvPr id="333" name="Google Shape;333;p47"/>
          <p:cNvSpPr txBox="1"/>
          <p:nvPr/>
        </p:nvSpPr>
        <p:spPr>
          <a:xfrm>
            <a:off x="5374888" y="4335375"/>
            <a:ext cx="30000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000">
                <a:solidFill>
                  <a:srgbClr val="3C4043"/>
                </a:solidFill>
                <a:latin typeface="Roboto"/>
                <a:ea typeface="Roboto"/>
                <a:cs typeface="Roboto"/>
                <a:sym typeface="Roboto"/>
              </a:rPr>
              <a:t>Most important words in Cluster 2</a:t>
            </a:r>
            <a:endParaRPr sz="10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Result</a:t>
            </a:r>
            <a:endParaRPr/>
          </a:p>
        </p:txBody>
      </p:sp>
      <p:sp>
        <p:nvSpPr>
          <p:cNvPr id="339" name="Google Shape;339;p48"/>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457200" algn="just" rtl="0">
              <a:lnSpc>
                <a:spcPct val="150000"/>
              </a:lnSpc>
              <a:spcBef>
                <a:spcPts val="0"/>
              </a:spcBef>
              <a:spcAft>
                <a:spcPts val="0"/>
              </a:spcAft>
              <a:buClr>
                <a:schemeClr val="dk2"/>
              </a:buClr>
              <a:buSzPts val="1100"/>
              <a:buFont typeface="Arial"/>
              <a:buNone/>
            </a:pPr>
            <a:r>
              <a:rPr lang="en-GB" sz="1200">
                <a:solidFill>
                  <a:srgbClr val="3C4043"/>
                </a:solidFill>
                <a:latin typeface="Roboto"/>
                <a:ea typeface="Roboto"/>
                <a:cs typeface="Roboto"/>
                <a:sym typeface="Roboto"/>
              </a:rPr>
              <a:t>K-means is a very simple and powerful algorithm to cluster a dataset. However, one of the problems is that clusters are spherical. Therefore, it can not be reliable for all situations.</a:t>
            </a:r>
            <a:endParaRPr sz="1200">
              <a:solidFill>
                <a:srgbClr val="3C4043"/>
              </a:solidFill>
              <a:latin typeface="Roboto"/>
              <a:ea typeface="Roboto"/>
              <a:cs typeface="Roboto"/>
              <a:sym typeface="Roboto"/>
            </a:endParaRPr>
          </a:p>
          <a:p>
            <a:pPr marL="0" lvl="0" indent="0" algn="just" rtl="0">
              <a:lnSpc>
                <a:spcPct val="150000"/>
              </a:lnSpc>
              <a:spcBef>
                <a:spcPts val="0"/>
              </a:spcBef>
              <a:spcAft>
                <a:spcPts val="0"/>
              </a:spcAft>
              <a:buNone/>
            </a:pPr>
            <a:r>
              <a:rPr lang="en-GB" sz="1200">
                <a:solidFill>
                  <a:srgbClr val="3C4043"/>
                </a:solidFill>
                <a:latin typeface="Roboto"/>
                <a:ea typeface="Roboto"/>
                <a:cs typeface="Roboto"/>
                <a:sym typeface="Roboto"/>
              </a:rPr>
              <a:t>	We are using text data for our project. So, we need to represent the data as the model understands. For this reason, firstly, we vectorize our data with tf-idf vectorizer. Then, we use the elbow method to make sure we choose the optimal number of clusters. We decided to make experiments with 2 and 3 numbers of clusters.</a:t>
            </a:r>
            <a:endParaRPr sz="1200">
              <a:solidFill>
                <a:srgbClr val="3C4043"/>
              </a:solidFill>
              <a:latin typeface="Roboto"/>
              <a:ea typeface="Roboto"/>
              <a:cs typeface="Roboto"/>
              <a:sym typeface="Roboto"/>
            </a:endParaRPr>
          </a:p>
          <a:p>
            <a:pPr marL="0" lvl="0" indent="0" algn="just" rtl="0">
              <a:lnSpc>
                <a:spcPct val="150000"/>
              </a:lnSpc>
              <a:spcBef>
                <a:spcPts val="0"/>
              </a:spcBef>
              <a:spcAft>
                <a:spcPts val="0"/>
              </a:spcAft>
              <a:buClr>
                <a:schemeClr val="dk2"/>
              </a:buClr>
              <a:buSzPts val="1100"/>
              <a:buFont typeface="Arial"/>
              <a:buNone/>
            </a:pPr>
            <a:r>
              <a:rPr lang="en-GB" sz="1200">
                <a:solidFill>
                  <a:srgbClr val="3C4043"/>
                </a:solidFill>
                <a:latin typeface="Roboto"/>
                <a:ea typeface="Roboto"/>
                <a:cs typeface="Roboto"/>
                <a:sym typeface="Roboto"/>
              </a:rPr>
              <a:t>	The K-means is clustering words according to some semblance of meaning in our experiments, but experiments can be developed with even more accurate parameters.</a:t>
            </a:r>
            <a:endParaRPr sz="1200">
              <a:solidFill>
                <a:srgbClr val="3C4043"/>
              </a:solidFill>
              <a:latin typeface="Roboto"/>
              <a:ea typeface="Roboto"/>
              <a:cs typeface="Roboto"/>
              <a:sym typeface="Roboto"/>
            </a:endParaRPr>
          </a:p>
          <a:p>
            <a:pPr marL="0" lvl="0" indent="0" algn="l" rtl="0">
              <a:spcBef>
                <a:spcPts val="0"/>
              </a:spcBef>
              <a:spcAft>
                <a:spcPts val="1200"/>
              </a:spcAft>
              <a:buNone/>
            </a:pPr>
            <a:endParaRPr sz="12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9"/>
          <p:cNvSpPr txBox="1">
            <a:spLocks noGrp="1"/>
          </p:cNvSpPr>
          <p:nvPr>
            <p:ph type="title"/>
          </p:nvPr>
        </p:nvSpPr>
        <p:spPr>
          <a:xfrm>
            <a:off x="344250" y="1403850"/>
            <a:ext cx="8455500" cy="2146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Thank you for listening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44250" y="1403850"/>
            <a:ext cx="8455500" cy="2146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Project Delivery #2-3</a:t>
            </a:r>
            <a:endParaRPr/>
          </a:p>
          <a:p>
            <a:pPr marL="0" lvl="0" indent="0" algn="ctr" rtl="0">
              <a:spcBef>
                <a:spcPts val="0"/>
              </a:spcBef>
              <a:spcAft>
                <a:spcPts val="0"/>
              </a:spcAft>
              <a:buNone/>
            </a:pPr>
            <a:r>
              <a:rPr lang="en-GB"/>
              <a:t>Exploring Your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Exploring Our Data in terms of Letter Frequency</a:t>
            </a:r>
            <a:endParaRPr/>
          </a:p>
        </p:txBody>
      </p:sp>
      <p:pic>
        <p:nvPicPr>
          <p:cNvPr id="89" name="Google Shape;89;p17"/>
          <p:cNvPicPr preferRelativeResize="0"/>
          <p:nvPr/>
        </p:nvPicPr>
        <p:blipFill>
          <a:blip r:embed="rId3">
            <a:alphaModFix/>
          </a:blip>
          <a:stretch>
            <a:fillRect/>
          </a:stretch>
        </p:blipFill>
        <p:spPr>
          <a:xfrm>
            <a:off x="114275" y="1234063"/>
            <a:ext cx="3348300" cy="2247776"/>
          </a:xfrm>
          <a:prstGeom prst="rect">
            <a:avLst/>
          </a:prstGeom>
          <a:noFill/>
          <a:ln>
            <a:noFill/>
          </a:ln>
        </p:spPr>
      </p:pic>
      <p:sp>
        <p:nvSpPr>
          <p:cNvPr id="90" name="Google Shape;90;p17"/>
          <p:cNvSpPr txBox="1"/>
          <p:nvPr/>
        </p:nvSpPr>
        <p:spPr>
          <a:xfrm>
            <a:off x="356675" y="3549325"/>
            <a:ext cx="2863500" cy="54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2"/>
              </a:buClr>
              <a:buSzPts val="1100"/>
              <a:buFont typeface="Arial"/>
              <a:buNone/>
            </a:pPr>
            <a:r>
              <a:rPr lang="en-GB" sz="1100" i="1">
                <a:solidFill>
                  <a:srgbClr val="3C4043"/>
                </a:solidFill>
                <a:highlight>
                  <a:srgbClr val="FFFFFF"/>
                </a:highlight>
                <a:latin typeface="Roboto"/>
                <a:ea typeface="Roboto"/>
                <a:cs typeface="Roboto"/>
                <a:sym typeface="Roboto"/>
              </a:rPr>
              <a:t>Figure 4. Letter frequencies of each 26 characters in English Alphabet.</a:t>
            </a:r>
            <a:endParaRPr>
              <a:latin typeface="Playfair Display"/>
              <a:ea typeface="Playfair Display"/>
              <a:cs typeface="Playfair Display"/>
              <a:sym typeface="Playfair Display"/>
            </a:endParaRPr>
          </a:p>
        </p:txBody>
      </p:sp>
      <p:pic>
        <p:nvPicPr>
          <p:cNvPr id="91" name="Google Shape;91;p17"/>
          <p:cNvPicPr preferRelativeResize="0"/>
          <p:nvPr/>
        </p:nvPicPr>
        <p:blipFill>
          <a:blip r:embed="rId4">
            <a:alphaModFix/>
          </a:blip>
          <a:stretch>
            <a:fillRect/>
          </a:stretch>
        </p:blipFill>
        <p:spPr>
          <a:xfrm>
            <a:off x="3905500" y="1095400"/>
            <a:ext cx="2512250" cy="3154275"/>
          </a:xfrm>
          <a:prstGeom prst="rect">
            <a:avLst/>
          </a:prstGeom>
          <a:noFill/>
          <a:ln>
            <a:noFill/>
          </a:ln>
        </p:spPr>
      </p:pic>
      <p:sp>
        <p:nvSpPr>
          <p:cNvPr id="92" name="Google Shape;92;p17"/>
          <p:cNvSpPr txBox="1"/>
          <p:nvPr/>
        </p:nvSpPr>
        <p:spPr>
          <a:xfrm>
            <a:off x="3531275" y="4327350"/>
            <a:ext cx="3260700" cy="73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Figure 5. Letter frequency of the dataset, relative frequencies of the dataset, expected relative frequency according to the English language and expected character length according to the English language.</a:t>
            </a:r>
            <a:endParaRPr sz="800" i="1">
              <a:solidFill>
                <a:srgbClr val="3C4043"/>
              </a:solidFill>
              <a:highlight>
                <a:srgbClr val="FFFFFF"/>
              </a:highlight>
              <a:latin typeface="Roboto"/>
              <a:ea typeface="Roboto"/>
              <a:cs typeface="Roboto"/>
              <a:sym typeface="Roboto"/>
            </a:endParaRPr>
          </a:p>
        </p:txBody>
      </p:sp>
      <p:pic>
        <p:nvPicPr>
          <p:cNvPr id="93" name="Google Shape;93;p17"/>
          <p:cNvPicPr preferRelativeResize="0"/>
          <p:nvPr/>
        </p:nvPicPr>
        <p:blipFill>
          <a:blip r:embed="rId5">
            <a:alphaModFix/>
          </a:blip>
          <a:stretch>
            <a:fillRect/>
          </a:stretch>
        </p:blipFill>
        <p:spPr>
          <a:xfrm>
            <a:off x="6760504" y="1875425"/>
            <a:ext cx="2164921" cy="965085"/>
          </a:xfrm>
          <a:prstGeom prst="rect">
            <a:avLst/>
          </a:prstGeom>
          <a:noFill/>
          <a:ln>
            <a:noFill/>
          </a:ln>
        </p:spPr>
      </p:pic>
      <p:sp>
        <p:nvSpPr>
          <p:cNvPr id="94" name="Google Shape;94;p17"/>
          <p:cNvSpPr txBox="1"/>
          <p:nvPr/>
        </p:nvSpPr>
        <p:spPr>
          <a:xfrm>
            <a:off x="6760500" y="2840500"/>
            <a:ext cx="2289300" cy="1299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Figure 6. Correlation</a:t>
            </a:r>
            <a:endParaRPr sz="800" i="1">
              <a:solidFill>
                <a:srgbClr val="3C4043"/>
              </a:solidFill>
              <a:highlight>
                <a:srgbClr val="FFFFFF"/>
              </a:highlight>
              <a:latin typeface="Roboto"/>
              <a:ea typeface="Roboto"/>
              <a:cs typeface="Roboto"/>
              <a:sym typeface="Roboto"/>
            </a:endParaRPr>
          </a:p>
          <a:p>
            <a:pPr marL="0" lvl="0" indent="0" algn="ctr" rtl="0">
              <a:lnSpc>
                <a:spcPct val="115000"/>
              </a:lnSpc>
              <a:spcBef>
                <a:spcPts val="0"/>
              </a:spcBef>
              <a:spcAft>
                <a:spcPts val="0"/>
              </a:spcAft>
              <a:buNone/>
            </a:pPr>
            <a:endParaRPr sz="800" i="1">
              <a:solidFill>
                <a:srgbClr val="3C4043"/>
              </a:solidFill>
              <a:highlight>
                <a:srgbClr val="FFFFFF"/>
              </a:highlight>
              <a:latin typeface="Roboto"/>
              <a:ea typeface="Roboto"/>
              <a:cs typeface="Roboto"/>
              <a:sym typeface="Roboto"/>
            </a:endParaRPr>
          </a:p>
          <a:p>
            <a:pPr marL="0" lvl="0" indent="0" algn="ctr" rtl="0">
              <a:lnSpc>
                <a:spcPct val="115000"/>
              </a:lnSpc>
              <a:spcBef>
                <a:spcPts val="0"/>
              </a:spcBef>
              <a:spcAft>
                <a:spcPts val="0"/>
              </a:spcAft>
              <a:buNone/>
            </a:pPr>
            <a:r>
              <a:rPr lang="en-GB" sz="800" i="1">
                <a:solidFill>
                  <a:schemeClr val="dk2"/>
                </a:solidFill>
                <a:latin typeface="Roboto"/>
                <a:ea typeface="Roboto"/>
                <a:cs typeface="Roboto"/>
                <a:sym typeface="Roboto"/>
              </a:rPr>
              <a:t>We got the p-value (p) as 0 which implies that the letter frequency does not follow the same distribution with what we see in English tests, although the Pearson correlation is too high (~96.7%)</a:t>
            </a:r>
            <a:endParaRPr sz="400" i="1">
              <a:solidFill>
                <a:srgbClr val="3C4043"/>
              </a:solidFill>
              <a:highlight>
                <a:srgbClr val="FFFFFF"/>
              </a:highlight>
              <a:latin typeface="Roboto"/>
              <a:ea typeface="Roboto"/>
              <a:cs typeface="Roboto"/>
              <a:sym typeface="Roboto"/>
            </a:endParaRPr>
          </a:p>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a:t>
            </a:r>
            <a:endParaRPr sz="800" i="1">
              <a:solidFill>
                <a:srgbClr val="3C4043"/>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Exploring Our Data in terms of Letter Frequency</a:t>
            </a:r>
            <a:endParaRPr/>
          </a:p>
        </p:txBody>
      </p:sp>
      <p:sp>
        <p:nvSpPr>
          <p:cNvPr id="100" name="Google Shape;100;p18"/>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457200" algn="just" rtl="0">
              <a:spcBef>
                <a:spcPts val="0"/>
              </a:spcBef>
              <a:spcAft>
                <a:spcPts val="0"/>
              </a:spcAft>
              <a:buClr>
                <a:schemeClr val="dk2"/>
              </a:buClr>
              <a:buSzPts val="1100"/>
              <a:buFont typeface="Arial"/>
              <a:buNone/>
            </a:pPr>
            <a:r>
              <a:rPr lang="en-GB" sz="1200">
                <a:latin typeface="Roboto"/>
                <a:ea typeface="Roboto"/>
                <a:cs typeface="Roboto"/>
                <a:sym typeface="Roboto"/>
              </a:rPr>
              <a:t>We counted the number of characters for each tweet and analyzed the data frame according to maximum number of characters, minimum number of characters, mean of the number of characters column and its standard deviation. Our longest tweet is 189 characters long, the shortest tweet is 1 character long and mean of all tweets’ character length 42.78. The standard deviation of all tweet character length is 24.16 as shown in Figure 8.</a:t>
            </a:r>
            <a:endParaRPr/>
          </a:p>
        </p:txBody>
      </p:sp>
      <p:pic>
        <p:nvPicPr>
          <p:cNvPr id="101" name="Google Shape;101;p18"/>
          <p:cNvPicPr preferRelativeResize="0"/>
          <p:nvPr/>
        </p:nvPicPr>
        <p:blipFill>
          <a:blip r:embed="rId3">
            <a:alphaModFix/>
          </a:blip>
          <a:stretch>
            <a:fillRect/>
          </a:stretch>
        </p:blipFill>
        <p:spPr>
          <a:xfrm>
            <a:off x="1064800" y="2571750"/>
            <a:ext cx="3335750" cy="1839650"/>
          </a:xfrm>
          <a:prstGeom prst="rect">
            <a:avLst/>
          </a:prstGeom>
          <a:noFill/>
          <a:ln>
            <a:noFill/>
          </a:ln>
        </p:spPr>
      </p:pic>
      <p:pic>
        <p:nvPicPr>
          <p:cNvPr id="102" name="Google Shape;102;p18"/>
          <p:cNvPicPr preferRelativeResize="0"/>
          <p:nvPr/>
        </p:nvPicPr>
        <p:blipFill>
          <a:blip r:embed="rId4">
            <a:alphaModFix/>
          </a:blip>
          <a:stretch>
            <a:fillRect/>
          </a:stretch>
        </p:blipFill>
        <p:spPr>
          <a:xfrm>
            <a:off x="6021775" y="2589450"/>
            <a:ext cx="1675375" cy="1804250"/>
          </a:xfrm>
          <a:prstGeom prst="rect">
            <a:avLst/>
          </a:prstGeom>
          <a:noFill/>
          <a:ln>
            <a:noFill/>
          </a:ln>
        </p:spPr>
      </p:pic>
      <p:sp>
        <p:nvSpPr>
          <p:cNvPr id="103" name="Google Shape;103;p18"/>
          <p:cNvSpPr txBox="1"/>
          <p:nvPr/>
        </p:nvSpPr>
        <p:spPr>
          <a:xfrm>
            <a:off x="1102325" y="4411400"/>
            <a:ext cx="3260700" cy="30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Figure 7. Number of characters.</a:t>
            </a:r>
            <a:endParaRPr sz="800" i="1">
              <a:solidFill>
                <a:srgbClr val="3C4043"/>
              </a:solidFill>
              <a:highlight>
                <a:srgbClr val="FFFFFF"/>
              </a:highlight>
              <a:latin typeface="Roboto"/>
              <a:ea typeface="Roboto"/>
              <a:cs typeface="Roboto"/>
              <a:sym typeface="Roboto"/>
            </a:endParaRPr>
          </a:p>
        </p:txBody>
      </p:sp>
      <p:sp>
        <p:nvSpPr>
          <p:cNvPr id="104" name="Google Shape;104;p18"/>
          <p:cNvSpPr txBox="1"/>
          <p:nvPr/>
        </p:nvSpPr>
        <p:spPr>
          <a:xfrm>
            <a:off x="5229113" y="4411400"/>
            <a:ext cx="3260700" cy="73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Figure 8. Letter frequency of the dataset, relative frequencies of the dataset, expected relative frequency according to the English language and expected character length according to the English language.</a:t>
            </a:r>
            <a:endParaRPr sz="800" i="1">
              <a:solidFill>
                <a:srgbClr val="3C4043"/>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GB"/>
              <a:t>Exploring Our Data in terms of Word Frequency</a:t>
            </a:r>
            <a:endParaRPr/>
          </a:p>
          <a:p>
            <a:pPr marL="0" lvl="0" indent="0" algn="l" rtl="0">
              <a:spcBef>
                <a:spcPts val="0"/>
              </a:spcBef>
              <a:spcAft>
                <a:spcPts val="0"/>
              </a:spcAft>
              <a:buNone/>
            </a:pPr>
            <a:endParaRPr/>
          </a:p>
        </p:txBody>
      </p:sp>
      <p:sp>
        <p:nvSpPr>
          <p:cNvPr id="110" name="Google Shape;110;p1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457200" algn="just" rtl="0">
              <a:spcBef>
                <a:spcPts val="0"/>
              </a:spcBef>
              <a:spcAft>
                <a:spcPts val="0"/>
              </a:spcAft>
              <a:buClr>
                <a:schemeClr val="dk2"/>
              </a:buClr>
              <a:buSzPts val="1100"/>
              <a:buFont typeface="Arial"/>
              <a:buNone/>
            </a:pPr>
            <a:r>
              <a:rPr lang="en-GB" sz="1200">
                <a:latin typeface="Roboto"/>
                <a:ea typeface="Roboto"/>
                <a:cs typeface="Roboto"/>
                <a:sym typeface="Roboto"/>
              </a:rPr>
              <a:t>We counted the number of words for each tweet and analyzed the data frame according to maximum number of words, minimum number of words, mean of the number of words column and its standard deviation. Our longest tweet is 50 words long, the shortest tweet is 1 word long and the mean of all tweets’ word length is 7.24. The standard deviation of all tweet character length is 4.03 as shown in Figure 10.</a:t>
            </a:r>
            <a:endParaRPr/>
          </a:p>
        </p:txBody>
      </p:sp>
      <p:pic>
        <p:nvPicPr>
          <p:cNvPr id="111" name="Google Shape;111;p19"/>
          <p:cNvPicPr preferRelativeResize="0"/>
          <p:nvPr/>
        </p:nvPicPr>
        <p:blipFill>
          <a:blip r:embed="rId3">
            <a:alphaModFix/>
          </a:blip>
          <a:stretch>
            <a:fillRect/>
          </a:stretch>
        </p:blipFill>
        <p:spPr>
          <a:xfrm>
            <a:off x="866275" y="2571738"/>
            <a:ext cx="4079550" cy="1815275"/>
          </a:xfrm>
          <a:prstGeom prst="rect">
            <a:avLst/>
          </a:prstGeom>
          <a:noFill/>
          <a:ln>
            <a:noFill/>
          </a:ln>
        </p:spPr>
      </p:pic>
      <p:pic>
        <p:nvPicPr>
          <p:cNvPr id="112" name="Google Shape;112;p19"/>
          <p:cNvPicPr preferRelativeResize="0"/>
          <p:nvPr/>
        </p:nvPicPr>
        <p:blipFill>
          <a:blip r:embed="rId4">
            <a:alphaModFix/>
          </a:blip>
          <a:stretch>
            <a:fillRect/>
          </a:stretch>
        </p:blipFill>
        <p:spPr>
          <a:xfrm>
            <a:off x="6069925" y="2486025"/>
            <a:ext cx="1595675" cy="1986700"/>
          </a:xfrm>
          <a:prstGeom prst="rect">
            <a:avLst/>
          </a:prstGeom>
          <a:noFill/>
          <a:ln>
            <a:noFill/>
          </a:ln>
        </p:spPr>
      </p:pic>
      <p:sp>
        <p:nvSpPr>
          <p:cNvPr id="113" name="Google Shape;113;p19"/>
          <p:cNvSpPr txBox="1"/>
          <p:nvPr/>
        </p:nvSpPr>
        <p:spPr>
          <a:xfrm>
            <a:off x="1406050" y="4387025"/>
            <a:ext cx="3000000" cy="30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Figure 9. Number of words of each tweet.</a:t>
            </a:r>
            <a:endParaRPr sz="800" i="1">
              <a:solidFill>
                <a:schemeClr val="dk2"/>
              </a:solidFill>
            </a:endParaRPr>
          </a:p>
        </p:txBody>
      </p:sp>
      <p:sp>
        <p:nvSpPr>
          <p:cNvPr id="114" name="Google Shape;114;p19"/>
          <p:cNvSpPr txBox="1"/>
          <p:nvPr/>
        </p:nvSpPr>
        <p:spPr>
          <a:xfrm>
            <a:off x="5367750" y="4472725"/>
            <a:ext cx="3000000" cy="44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Figure 10. Max, min, mean and standard deviation of each tweet in terms of number of words.</a:t>
            </a:r>
            <a:endParaRPr sz="800" i="1">
              <a:solidFill>
                <a:srgbClr val="3C4043"/>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311700" y="84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Exploring Our Data in terms of Word Frequency</a:t>
            </a:r>
            <a:endParaRPr/>
          </a:p>
        </p:txBody>
      </p:sp>
      <p:pic>
        <p:nvPicPr>
          <p:cNvPr id="120" name="Google Shape;120;p20"/>
          <p:cNvPicPr preferRelativeResize="0"/>
          <p:nvPr/>
        </p:nvPicPr>
        <p:blipFill>
          <a:blip r:embed="rId3">
            <a:alphaModFix/>
          </a:blip>
          <a:stretch>
            <a:fillRect/>
          </a:stretch>
        </p:blipFill>
        <p:spPr>
          <a:xfrm>
            <a:off x="2220825" y="656800"/>
            <a:ext cx="4702351" cy="1369125"/>
          </a:xfrm>
          <a:prstGeom prst="rect">
            <a:avLst/>
          </a:prstGeom>
          <a:noFill/>
          <a:ln>
            <a:noFill/>
          </a:ln>
        </p:spPr>
      </p:pic>
      <p:pic>
        <p:nvPicPr>
          <p:cNvPr id="121" name="Google Shape;121;p20"/>
          <p:cNvPicPr preferRelativeResize="0"/>
          <p:nvPr/>
        </p:nvPicPr>
        <p:blipFill>
          <a:blip r:embed="rId4">
            <a:alphaModFix/>
          </a:blip>
          <a:stretch>
            <a:fillRect/>
          </a:stretch>
        </p:blipFill>
        <p:spPr>
          <a:xfrm>
            <a:off x="152850" y="2170500"/>
            <a:ext cx="4119850" cy="1197600"/>
          </a:xfrm>
          <a:prstGeom prst="rect">
            <a:avLst/>
          </a:prstGeom>
          <a:noFill/>
          <a:ln>
            <a:noFill/>
          </a:ln>
        </p:spPr>
      </p:pic>
      <p:pic>
        <p:nvPicPr>
          <p:cNvPr id="122" name="Google Shape;122;p20"/>
          <p:cNvPicPr preferRelativeResize="0"/>
          <p:nvPr/>
        </p:nvPicPr>
        <p:blipFill>
          <a:blip r:embed="rId5">
            <a:alphaModFix/>
          </a:blip>
          <a:stretch>
            <a:fillRect/>
          </a:stretch>
        </p:blipFill>
        <p:spPr>
          <a:xfrm>
            <a:off x="650213" y="3512675"/>
            <a:ext cx="3233425" cy="1627450"/>
          </a:xfrm>
          <a:prstGeom prst="rect">
            <a:avLst/>
          </a:prstGeom>
          <a:noFill/>
          <a:ln>
            <a:noFill/>
          </a:ln>
        </p:spPr>
      </p:pic>
      <p:pic>
        <p:nvPicPr>
          <p:cNvPr id="123" name="Google Shape;123;p20"/>
          <p:cNvPicPr preferRelativeResize="0"/>
          <p:nvPr/>
        </p:nvPicPr>
        <p:blipFill>
          <a:blip r:embed="rId6">
            <a:alphaModFix/>
          </a:blip>
          <a:stretch>
            <a:fillRect/>
          </a:stretch>
        </p:blipFill>
        <p:spPr>
          <a:xfrm>
            <a:off x="5077325" y="2206500"/>
            <a:ext cx="4009525" cy="1125600"/>
          </a:xfrm>
          <a:prstGeom prst="rect">
            <a:avLst/>
          </a:prstGeom>
          <a:noFill/>
          <a:ln>
            <a:noFill/>
          </a:ln>
        </p:spPr>
      </p:pic>
      <p:pic>
        <p:nvPicPr>
          <p:cNvPr id="124" name="Google Shape;124;p20"/>
          <p:cNvPicPr preferRelativeResize="0"/>
          <p:nvPr/>
        </p:nvPicPr>
        <p:blipFill>
          <a:blip r:embed="rId7">
            <a:alphaModFix/>
          </a:blip>
          <a:stretch>
            <a:fillRect/>
          </a:stretch>
        </p:blipFill>
        <p:spPr>
          <a:xfrm>
            <a:off x="5633250" y="3458850"/>
            <a:ext cx="3311200" cy="1655600"/>
          </a:xfrm>
          <a:prstGeom prst="rect">
            <a:avLst/>
          </a:prstGeom>
          <a:noFill/>
          <a:ln>
            <a:noFill/>
          </a:ln>
        </p:spPr>
      </p:pic>
      <p:sp>
        <p:nvSpPr>
          <p:cNvPr id="125" name="Google Shape;125;p20"/>
          <p:cNvSpPr txBox="1"/>
          <p:nvPr/>
        </p:nvSpPr>
        <p:spPr>
          <a:xfrm>
            <a:off x="2941650" y="1903925"/>
            <a:ext cx="3260700" cy="30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Figure 11. Most common words in whole data.</a:t>
            </a:r>
            <a:endParaRPr sz="800" i="1">
              <a:solidFill>
                <a:srgbClr val="3C4043"/>
              </a:solidFill>
              <a:highlight>
                <a:srgbClr val="FFFFFF"/>
              </a:highlight>
              <a:latin typeface="Roboto"/>
              <a:ea typeface="Roboto"/>
              <a:cs typeface="Roboto"/>
              <a:sym typeface="Roboto"/>
            </a:endParaRPr>
          </a:p>
        </p:txBody>
      </p:sp>
      <p:sp>
        <p:nvSpPr>
          <p:cNvPr id="126" name="Google Shape;126;p20"/>
          <p:cNvSpPr txBox="1"/>
          <p:nvPr/>
        </p:nvSpPr>
        <p:spPr>
          <a:xfrm>
            <a:off x="636575" y="3263500"/>
            <a:ext cx="3260700" cy="30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Figure 12. Most common words in positive tweets.</a:t>
            </a:r>
            <a:endParaRPr sz="800" i="1">
              <a:solidFill>
                <a:srgbClr val="3C4043"/>
              </a:solidFill>
              <a:highlight>
                <a:srgbClr val="FFFFFF"/>
              </a:highlight>
              <a:latin typeface="Roboto"/>
              <a:ea typeface="Roboto"/>
              <a:cs typeface="Roboto"/>
              <a:sym typeface="Roboto"/>
            </a:endParaRPr>
          </a:p>
        </p:txBody>
      </p:sp>
      <p:sp>
        <p:nvSpPr>
          <p:cNvPr id="127" name="Google Shape;127;p20"/>
          <p:cNvSpPr txBox="1"/>
          <p:nvPr/>
        </p:nvSpPr>
        <p:spPr>
          <a:xfrm>
            <a:off x="5487300" y="3229400"/>
            <a:ext cx="3260700" cy="30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rgbClr val="FFFFFF"/>
                </a:highlight>
                <a:latin typeface="Roboto"/>
                <a:ea typeface="Roboto"/>
                <a:cs typeface="Roboto"/>
                <a:sym typeface="Roboto"/>
              </a:rPr>
              <a:t>Figure 13. Most common words in positive tweets.</a:t>
            </a:r>
            <a:endParaRPr sz="800" i="1">
              <a:solidFill>
                <a:srgbClr val="3C4043"/>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Embedding - Glove</a:t>
            </a:r>
            <a:endParaRPr/>
          </a:p>
        </p:txBody>
      </p:sp>
      <p:sp>
        <p:nvSpPr>
          <p:cNvPr id="133" name="Google Shape;133;p21"/>
          <p:cNvSpPr txBox="1">
            <a:spLocks noGrp="1"/>
          </p:cNvSpPr>
          <p:nvPr>
            <p:ph type="body" idx="1"/>
          </p:nvPr>
        </p:nvSpPr>
        <p:spPr>
          <a:xfrm>
            <a:off x="311700" y="1234075"/>
            <a:ext cx="4861800" cy="3334800"/>
          </a:xfrm>
          <a:prstGeom prst="rect">
            <a:avLst/>
          </a:prstGeom>
        </p:spPr>
        <p:txBody>
          <a:bodyPr spcFirstLastPara="1" wrap="square" lIns="91425" tIns="91425" rIns="91425" bIns="91425" anchor="t" anchorCtr="0">
            <a:normAutofit/>
          </a:bodyPr>
          <a:lstStyle/>
          <a:p>
            <a:pPr marL="0" lvl="0" indent="457200" algn="just" rtl="0">
              <a:spcBef>
                <a:spcPts val="0"/>
              </a:spcBef>
              <a:spcAft>
                <a:spcPts val="0"/>
              </a:spcAft>
              <a:buClr>
                <a:schemeClr val="dk2"/>
              </a:buClr>
              <a:buSzPts val="1100"/>
              <a:buFont typeface="Arial"/>
              <a:buNone/>
            </a:pPr>
            <a:r>
              <a:rPr lang="en-GB" sz="1200">
                <a:latin typeface="Roboto"/>
                <a:ea typeface="Roboto"/>
                <a:cs typeface="Roboto"/>
                <a:sym typeface="Roboto"/>
              </a:rPr>
              <a:t>We can train the embedding ourselves. However, that approach can take a long time to train. So, we use transfer learning technique, and we use GloVe: Global Vectors for Word Representation. </a:t>
            </a:r>
            <a:endParaRPr sz="1200">
              <a:latin typeface="Roboto"/>
              <a:ea typeface="Roboto"/>
              <a:cs typeface="Roboto"/>
              <a:sym typeface="Roboto"/>
            </a:endParaRPr>
          </a:p>
          <a:p>
            <a:pPr marL="0" lvl="0" indent="457200" algn="just" rtl="0">
              <a:spcBef>
                <a:spcPts val="0"/>
              </a:spcBef>
              <a:spcAft>
                <a:spcPts val="0"/>
              </a:spcAft>
              <a:buClr>
                <a:schemeClr val="dk2"/>
              </a:buClr>
              <a:buSzPts val="1100"/>
              <a:buFont typeface="Arial"/>
              <a:buNone/>
            </a:pPr>
            <a:r>
              <a:rPr lang="en-GB" sz="1200">
                <a:latin typeface="Roboto"/>
                <a:ea typeface="Roboto"/>
                <a:cs typeface="Roboto"/>
                <a:sym typeface="Roboto"/>
              </a:rPr>
              <a:t>The Global Vectors for Word Representation, or GloVe, algorithm is an extension to the word2vec method for efficiently learning word vectors, developed by Pennington, et al. at Stanford. It is an unsupervised learning algorithm for obtaining vector representations for words. Training is performed on aggregated global word-word co-occurrence statistics from a corpus, and the resulting representations showcase interesting linear substructures of the word vector space.</a:t>
            </a:r>
            <a:endParaRPr sz="1200">
              <a:latin typeface="Roboto"/>
              <a:ea typeface="Roboto"/>
              <a:cs typeface="Roboto"/>
              <a:sym typeface="Roboto"/>
            </a:endParaRPr>
          </a:p>
          <a:p>
            <a:pPr marL="0" lvl="0" indent="457200" algn="just" rtl="0">
              <a:spcBef>
                <a:spcPts val="0"/>
              </a:spcBef>
              <a:spcAft>
                <a:spcPts val="0"/>
              </a:spcAft>
              <a:buClr>
                <a:schemeClr val="dk2"/>
              </a:buClr>
              <a:buSzPts val="1100"/>
              <a:buFont typeface="Arial"/>
              <a:buNone/>
            </a:pPr>
            <a:r>
              <a:rPr lang="en-GB" sz="1200">
                <a:latin typeface="Roboto"/>
                <a:ea typeface="Roboto"/>
                <a:cs typeface="Roboto"/>
                <a:sym typeface="Roboto"/>
              </a:rPr>
              <a:t>We download the GloVe. Then, we initialize an embedding index that has 400000 word vectors, and embedding matrix.</a:t>
            </a:r>
            <a:endParaRPr/>
          </a:p>
        </p:txBody>
      </p:sp>
      <p:pic>
        <p:nvPicPr>
          <p:cNvPr id="134" name="Google Shape;134;p21" descr="GloVe: Global Vectors for Word Representation"/>
          <p:cNvPicPr preferRelativeResize="0"/>
          <p:nvPr/>
        </p:nvPicPr>
        <p:blipFill>
          <a:blip r:embed="rId3">
            <a:alphaModFix/>
          </a:blip>
          <a:stretch>
            <a:fillRect/>
          </a:stretch>
        </p:blipFill>
        <p:spPr>
          <a:xfrm>
            <a:off x="5623375" y="1290063"/>
            <a:ext cx="3299149" cy="2563375"/>
          </a:xfrm>
          <a:prstGeom prst="rect">
            <a:avLst/>
          </a:prstGeom>
          <a:noFill/>
          <a:ln>
            <a:noFill/>
          </a:ln>
        </p:spPr>
      </p:pic>
      <p:sp>
        <p:nvSpPr>
          <p:cNvPr id="135" name="Google Shape;135;p21"/>
          <p:cNvSpPr txBox="1"/>
          <p:nvPr/>
        </p:nvSpPr>
        <p:spPr>
          <a:xfrm>
            <a:off x="5772950" y="4011175"/>
            <a:ext cx="3000000" cy="30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800" i="1">
                <a:solidFill>
                  <a:srgbClr val="3C4043"/>
                </a:solidFill>
                <a:highlight>
                  <a:schemeClr val="lt1"/>
                </a:highlight>
                <a:latin typeface="Roboto"/>
                <a:ea typeface="Roboto"/>
                <a:cs typeface="Roboto"/>
                <a:sym typeface="Roboto"/>
              </a:rPr>
              <a:t>Figure 14. GloVe embedding example</a:t>
            </a:r>
            <a:endParaRPr sz="8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1611</Words>
  <Application>Microsoft Office PowerPoint</Application>
  <PresentationFormat>On-screen Show (16:9)</PresentationFormat>
  <Paragraphs>135</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Playfair Display</vt:lpstr>
      <vt:lpstr>Oswald</vt:lpstr>
      <vt:lpstr>Montserrat</vt:lpstr>
      <vt:lpstr>Roboto</vt:lpstr>
      <vt:lpstr>Arial</vt:lpstr>
      <vt:lpstr>Pop</vt:lpstr>
      <vt:lpstr>Social Media Sentiment Analysis</vt:lpstr>
      <vt:lpstr>Project Delivery #1</vt:lpstr>
      <vt:lpstr>Dataset</vt:lpstr>
      <vt:lpstr>Project Delivery #2-3 Exploring Your Data</vt:lpstr>
      <vt:lpstr>Exploring Our Data in terms of Letter Frequency</vt:lpstr>
      <vt:lpstr>Exploring Our Data in terms of Letter Frequency</vt:lpstr>
      <vt:lpstr>Exploring Our Data in terms of Word Frequency </vt:lpstr>
      <vt:lpstr>Exploring Our Data in terms of Word Frequency</vt:lpstr>
      <vt:lpstr>Embedding - Glove</vt:lpstr>
      <vt:lpstr>Feature Extraction - Scatter Plot</vt:lpstr>
      <vt:lpstr>Project Delivery #4 Predictive Analysis</vt:lpstr>
      <vt:lpstr>Entropy</vt:lpstr>
      <vt:lpstr>Classification/Regression</vt:lpstr>
      <vt:lpstr>LSTM Model - 1</vt:lpstr>
      <vt:lpstr>Evaluation Metrics of LSTM Model - 1</vt:lpstr>
      <vt:lpstr>LSTM Model - 2</vt:lpstr>
      <vt:lpstr>Evaluation Metrics of LSTM Model - 2</vt:lpstr>
      <vt:lpstr>LSTM Model - 1 and LSTM Model - 2</vt:lpstr>
      <vt:lpstr>CNN Model - 1</vt:lpstr>
      <vt:lpstr>Evaluation Metrics of CNN Model - 1 </vt:lpstr>
      <vt:lpstr>CNN Model - 2</vt:lpstr>
      <vt:lpstr>Evaluation Metrics of CNN Model - 2  </vt:lpstr>
      <vt:lpstr>CNN Model - 1 and CNN Model - 2 </vt:lpstr>
      <vt:lpstr>Multinomial Naive Bayes with Count Vectorizer</vt:lpstr>
      <vt:lpstr>Multinomial Naive Bayes with TF-IDF </vt:lpstr>
      <vt:lpstr>Statistical Significance Analysis</vt:lpstr>
      <vt:lpstr>Statistical Significance Analysis</vt:lpstr>
      <vt:lpstr>Result</vt:lpstr>
      <vt:lpstr>Project Delivery #5 Descriptive Analytics</vt:lpstr>
      <vt:lpstr>Project Delivery #5 - Descriptive Analytics</vt:lpstr>
      <vt:lpstr>Instance Distribution - Pie Charts</vt:lpstr>
      <vt:lpstr>Evaluation of Experiments - Experiment 1 Number of Clusters = 2  </vt:lpstr>
      <vt:lpstr>PowerPoint Presentation</vt:lpstr>
      <vt:lpstr>Evaluation of Experiments - Experiment 2 Number of Clusters = 3   </vt:lpstr>
      <vt:lpstr>PowerPoint Presentation</vt:lpstr>
      <vt:lpstr>Result</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Pranay Kamthe</cp:lastModifiedBy>
  <cp:revision>1</cp:revision>
  <dcterms:modified xsi:type="dcterms:W3CDTF">2024-08-14T15:37:26Z</dcterms:modified>
</cp:coreProperties>
</file>